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347" r:id="rId2"/>
    <p:sldId id="428" r:id="rId3"/>
    <p:sldId id="440" r:id="rId4"/>
    <p:sldId id="446" r:id="rId5"/>
    <p:sldId id="452" r:id="rId6"/>
    <p:sldId id="451" r:id="rId7"/>
    <p:sldId id="447" r:id="rId8"/>
    <p:sldId id="441" r:id="rId9"/>
    <p:sldId id="443" r:id="rId10"/>
    <p:sldId id="448" r:id="rId11"/>
    <p:sldId id="445" r:id="rId12"/>
    <p:sldId id="449" r:id="rId13"/>
    <p:sldId id="450" r:id="rId14"/>
    <p:sldId id="444" r:id="rId15"/>
    <p:sldId id="350" r:id="rId16"/>
    <p:sldId id="412" r:id="rId17"/>
    <p:sldId id="442" r:id="rId18"/>
    <p:sldId id="305" r:id="rId19"/>
    <p:sldId id="435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D63D"/>
    <a:srgbClr val="032B55"/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11" autoAdjust="0"/>
    <p:restoredTop sz="94249" autoAdjust="0"/>
  </p:normalViewPr>
  <p:slideViewPr>
    <p:cSldViewPr snapToGrid="0" snapToObjects="1">
      <p:cViewPr varScale="1">
        <p:scale>
          <a:sx n="89" d="100"/>
          <a:sy n="89" d="100"/>
        </p:scale>
        <p:origin x="4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1A99AD-E878-47AC-BA1E-D67014923E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7F6464F-95BC-44A4-B600-D19F5DF3B06C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t-BR" sz="3200" b="1" dirty="0">
              <a:solidFill>
                <a:schemeClr val="tx1"/>
              </a:solidFill>
            </a:rPr>
            <a:t>NOVO ARQUIVO ESTRUTURADO - INFOCI.XML</a:t>
          </a:r>
        </a:p>
      </dgm:t>
    </dgm:pt>
    <dgm:pt modelId="{B7162368-5C64-4158-B7FC-EF4A35D5D50F}" type="parTrans" cxnId="{E27F06CE-D0ED-43A8-9409-D9957772A14F}">
      <dgm:prSet/>
      <dgm:spPr/>
      <dgm:t>
        <a:bodyPr/>
        <a:lstStyle/>
        <a:p>
          <a:endParaRPr lang="pt-BR"/>
        </a:p>
      </dgm:t>
    </dgm:pt>
    <dgm:pt modelId="{B379484C-E3CF-4B83-A8AB-7A34757200F5}" type="sibTrans" cxnId="{E27F06CE-D0ED-43A8-9409-D9957772A14F}">
      <dgm:prSet/>
      <dgm:spPr/>
      <dgm:t>
        <a:bodyPr/>
        <a:lstStyle/>
        <a:p>
          <a:endParaRPr lang="pt-BR"/>
        </a:p>
      </dgm:t>
    </dgm:pt>
    <dgm:pt modelId="{17CB21D1-9A22-4F5D-BCD8-33F8FF7BB0F3}" type="pres">
      <dgm:prSet presAssocID="{951A99AD-E878-47AC-BA1E-D67014923E69}" presName="linear" presStyleCnt="0">
        <dgm:presLayoutVars>
          <dgm:dir/>
          <dgm:animLvl val="lvl"/>
          <dgm:resizeHandles val="exact"/>
        </dgm:presLayoutVars>
      </dgm:prSet>
      <dgm:spPr/>
    </dgm:pt>
    <dgm:pt modelId="{77FDE865-035E-477E-9F7A-F42B8A65394A}" type="pres">
      <dgm:prSet presAssocID="{57F6464F-95BC-44A4-B600-D19F5DF3B06C}" presName="parentLin" presStyleCnt="0"/>
      <dgm:spPr/>
    </dgm:pt>
    <dgm:pt modelId="{89A9E606-F9C4-4ABD-A7ED-F4C67B86A044}" type="pres">
      <dgm:prSet presAssocID="{57F6464F-95BC-44A4-B600-D19F5DF3B06C}" presName="parentLeftMargin" presStyleLbl="node1" presStyleIdx="0" presStyleCnt="1" custScaleX="126156" custLinFactNeighborX="16908" custLinFactNeighborY="12584"/>
      <dgm:spPr/>
    </dgm:pt>
    <dgm:pt modelId="{0401DF19-366F-4D94-937D-89764F738306}" type="pres">
      <dgm:prSet presAssocID="{57F6464F-95BC-44A4-B600-D19F5DF3B06C}" presName="parentText" presStyleLbl="node1" presStyleIdx="0" presStyleCnt="1" custScaleX="125803" custScaleY="123252" custLinFactNeighborX="-12705" custLinFactNeighborY="10685">
        <dgm:presLayoutVars>
          <dgm:chMax val="0"/>
          <dgm:bulletEnabled val="1"/>
        </dgm:presLayoutVars>
      </dgm:prSet>
      <dgm:spPr/>
    </dgm:pt>
    <dgm:pt modelId="{1FBBDB01-FC93-4672-AD52-D6E25F94A371}" type="pres">
      <dgm:prSet presAssocID="{57F6464F-95BC-44A4-B600-D19F5DF3B06C}" presName="negativeSpace" presStyleCnt="0"/>
      <dgm:spPr/>
    </dgm:pt>
    <dgm:pt modelId="{52A92A6E-1332-4481-8222-B1B441605805}" type="pres">
      <dgm:prSet presAssocID="{57F6464F-95BC-44A4-B600-D19F5DF3B06C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0A58CE3B-D4A0-4DA9-B862-453FBBC76649}" type="presOf" srcId="{57F6464F-95BC-44A4-B600-D19F5DF3B06C}" destId="{0401DF19-366F-4D94-937D-89764F738306}" srcOrd="1" destOrd="0" presId="urn:microsoft.com/office/officeart/2005/8/layout/list1"/>
    <dgm:cxn modelId="{C474FF5D-B609-4CF6-9092-4B372CA13CD8}" type="presOf" srcId="{57F6464F-95BC-44A4-B600-D19F5DF3B06C}" destId="{89A9E606-F9C4-4ABD-A7ED-F4C67B86A044}" srcOrd="0" destOrd="0" presId="urn:microsoft.com/office/officeart/2005/8/layout/list1"/>
    <dgm:cxn modelId="{2012E1C7-8EF8-4C80-A08B-C7ECD0CF3D2D}" type="presOf" srcId="{951A99AD-E878-47AC-BA1E-D67014923E69}" destId="{17CB21D1-9A22-4F5D-BCD8-33F8FF7BB0F3}" srcOrd="0" destOrd="0" presId="urn:microsoft.com/office/officeart/2005/8/layout/list1"/>
    <dgm:cxn modelId="{E27F06CE-D0ED-43A8-9409-D9957772A14F}" srcId="{951A99AD-E878-47AC-BA1E-D67014923E69}" destId="{57F6464F-95BC-44A4-B600-D19F5DF3B06C}" srcOrd="0" destOrd="0" parTransId="{B7162368-5C64-4158-B7FC-EF4A35D5D50F}" sibTransId="{B379484C-E3CF-4B83-A8AB-7A34757200F5}"/>
    <dgm:cxn modelId="{3F7DA65B-56C6-4BCD-B985-75CCA0F5DF59}" type="presParOf" srcId="{17CB21D1-9A22-4F5D-BCD8-33F8FF7BB0F3}" destId="{77FDE865-035E-477E-9F7A-F42B8A65394A}" srcOrd="0" destOrd="0" presId="urn:microsoft.com/office/officeart/2005/8/layout/list1"/>
    <dgm:cxn modelId="{7215A280-3BF7-466D-BBDE-C9B2629673E7}" type="presParOf" srcId="{77FDE865-035E-477E-9F7A-F42B8A65394A}" destId="{89A9E606-F9C4-4ABD-A7ED-F4C67B86A044}" srcOrd="0" destOrd="0" presId="urn:microsoft.com/office/officeart/2005/8/layout/list1"/>
    <dgm:cxn modelId="{2EBC0332-BE96-4BEA-9EAA-CCA1A229138A}" type="presParOf" srcId="{77FDE865-035E-477E-9F7A-F42B8A65394A}" destId="{0401DF19-366F-4D94-937D-89764F738306}" srcOrd="1" destOrd="0" presId="urn:microsoft.com/office/officeart/2005/8/layout/list1"/>
    <dgm:cxn modelId="{753F7CE5-D311-4F5C-A144-F7C34BE8F004}" type="presParOf" srcId="{17CB21D1-9A22-4F5D-BCD8-33F8FF7BB0F3}" destId="{1FBBDB01-FC93-4672-AD52-D6E25F94A371}" srcOrd="1" destOrd="0" presId="urn:microsoft.com/office/officeart/2005/8/layout/list1"/>
    <dgm:cxn modelId="{4C9476A9-22D0-4030-BF8F-9F147FE0BBAF}" type="presParOf" srcId="{17CB21D1-9A22-4F5D-BCD8-33F8FF7BB0F3}" destId="{52A92A6E-1332-4481-8222-B1B44160580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+mn-lt"/>
              <a:ea typeface="+mn-ea"/>
              <a:cs typeface="+mn-cs"/>
            </a:rPr>
            <a:t>Arquivo vazio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Como encaminhar o arquivo vazio nas </a:t>
          </a:r>
          <a:r>
            <a:rPr lang="pt-BR" sz="32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UG’s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que não possuem Unidade Setorial?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Encaminhar o arquivo no formato abaixo:</a:t>
          </a:r>
        </a:p>
      </dgm:t>
    </dgm:pt>
    <dgm:pt modelId="{7B2569AA-F82C-4EF6-A56D-56CA75749375}" type="parTrans" cxnId="{5E069CC8-ABCB-4CF7-B4ED-CDC09B9762D7}">
      <dgm:prSet/>
      <dgm:spPr/>
      <dgm:t>
        <a:bodyPr/>
        <a:lstStyle/>
        <a:p>
          <a:endParaRPr lang="pt-BR"/>
        </a:p>
      </dgm:t>
    </dgm:pt>
    <dgm:pt modelId="{FA07750B-74B2-4BC5-A7E7-9E0D6ABBDDE8}" type="sibTrans" cxnId="{5E069CC8-ABCB-4CF7-B4ED-CDC09B9762D7}">
      <dgm:prSet/>
      <dgm:spPr/>
      <dgm:t>
        <a:bodyPr/>
        <a:lstStyle/>
        <a:p>
          <a:endParaRPr lang="pt-BR"/>
        </a:p>
      </dgm:t>
    </dgm:pt>
    <dgm:pt modelId="{84CA6AD6-556E-4EA0-9F08-5CA3E84DA8A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i="0" dirty="0"/>
            <a:t>&lt;?</a:t>
          </a:r>
          <a:r>
            <a:rPr lang="pt-BR" sz="3200" b="0" i="0" dirty="0" err="1"/>
            <a:t>xml</a:t>
          </a:r>
          <a:r>
            <a:rPr lang="pt-BR" sz="3200" b="0" i="0" dirty="0"/>
            <a:t> </a:t>
          </a:r>
          <a:r>
            <a:rPr lang="pt-BR" sz="3200" b="0" i="0" dirty="0" err="1"/>
            <a:t>version</a:t>
          </a:r>
          <a:r>
            <a:rPr lang="pt-BR" sz="3200" b="0" i="0" dirty="0"/>
            <a:t>="1.0" </a:t>
          </a:r>
          <a:r>
            <a:rPr lang="pt-BR" sz="3200" b="0" i="0" dirty="0" err="1"/>
            <a:t>encoding</a:t>
          </a:r>
          <a:r>
            <a:rPr lang="pt-BR" sz="3200" b="0" i="0" dirty="0"/>
            <a:t>="UTF-8"?&gt;</a:t>
          </a:r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2523F67-8F52-446D-9886-497A95938670}" type="parTrans" cxnId="{FFFE6AB8-25F0-4339-BD33-AA5117D2C141}">
      <dgm:prSet/>
      <dgm:spPr/>
      <dgm:t>
        <a:bodyPr/>
        <a:lstStyle/>
        <a:p>
          <a:endParaRPr lang="pt-BR"/>
        </a:p>
      </dgm:t>
    </dgm:pt>
    <dgm:pt modelId="{DCA77E58-9CE1-45AB-8594-31A17917F397}" type="sibTrans" cxnId="{FFFE6AB8-25F0-4339-BD33-AA5117D2C141}">
      <dgm:prSet/>
      <dgm:spPr/>
      <dgm:t>
        <a:bodyPr/>
        <a:lstStyle/>
        <a:p>
          <a:endParaRPr lang="pt-BR"/>
        </a:p>
      </dgm:t>
    </dgm:pt>
    <dgm:pt modelId="{47665888-CE89-4AD5-A4FE-EB0AEA7DA783}">
      <dgm:prSet/>
      <dgm:spPr/>
      <dgm:t>
        <a:bodyPr/>
        <a:lstStyle/>
        <a:p>
          <a:pPr algn="just">
            <a:buFontTx/>
            <a:buNone/>
          </a:pPr>
          <a:r>
            <a:rPr lang="pt-BR" b="0" i="0"/>
            <a:t>&lt;PrestacaoContasAnual&gt;</a:t>
          </a:r>
          <a:endParaRPr lang="pt-BR" b="0" i="0" dirty="0"/>
        </a:p>
      </dgm:t>
    </dgm:pt>
    <dgm:pt modelId="{A07068D7-0D8F-4D08-BB34-50C5D8B021BD}" type="parTrans" cxnId="{097CEA6B-021C-413E-A573-4F274D2090B3}">
      <dgm:prSet/>
      <dgm:spPr/>
      <dgm:t>
        <a:bodyPr/>
        <a:lstStyle/>
        <a:p>
          <a:endParaRPr lang="pt-BR"/>
        </a:p>
      </dgm:t>
    </dgm:pt>
    <dgm:pt modelId="{E755EBD9-9E9D-45D8-8CAD-A0ACE9874B42}" type="sibTrans" cxnId="{097CEA6B-021C-413E-A573-4F274D2090B3}">
      <dgm:prSet/>
      <dgm:spPr/>
      <dgm:t>
        <a:bodyPr/>
        <a:lstStyle/>
        <a:p>
          <a:endParaRPr lang="pt-BR"/>
        </a:p>
      </dgm:t>
    </dgm:pt>
    <dgm:pt modelId="{4264F3B6-B3DA-44EE-A41B-6F2E8B9E97C6}">
      <dgm:prSet/>
      <dgm:spPr/>
      <dgm:t>
        <a:bodyPr/>
        <a:lstStyle/>
        <a:p>
          <a:pPr algn="just">
            <a:buFontTx/>
            <a:buNone/>
          </a:pPr>
          <a:r>
            <a:rPr lang="pt-BR" b="0" i="0"/>
            <a:t>&lt;InformacoesControleInterno_Schema/&gt;</a:t>
          </a:r>
          <a:endParaRPr lang="pt-BR" b="0" i="0" dirty="0"/>
        </a:p>
      </dgm:t>
    </dgm:pt>
    <dgm:pt modelId="{952F8186-6B47-494D-9B72-E9EFC1CB4007}" type="parTrans" cxnId="{37395A01-BA7A-47A8-A033-8E3CDD6A863C}">
      <dgm:prSet/>
      <dgm:spPr/>
      <dgm:t>
        <a:bodyPr/>
        <a:lstStyle/>
        <a:p>
          <a:endParaRPr lang="pt-BR"/>
        </a:p>
      </dgm:t>
    </dgm:pt>
    <dgm:pt modelId="{22BCDA86-799A-487C-8515-3D8BFA63165C}" type="sibTrans" cxnId="{37395A01-BA7A-47A8-A033-8E3CDD6A863C}">
      <dgm:prSet/>
      <dgm:spPr/>
      <dgm:t>
        <a:bodyPr/>
        <a:lstStyle/>
        <a:p>
          <a:endParaRPr lang="pt-BR"/>
        </a:p>
      </dgm:t>
    </dgm:pt>
    <dgm:pt modelId="{583192C8-4C04-4A43-B19D-28B13647B27B}">
      <dgm:prSet/>
      <dgm:spPr/>
      <dgm:t>
        <a:bodyPr/>
        <a:lstStyle/>
        <a:p>
          <a:pPr algn="just">
            <a:buFontTx/>
            <a:buNone/>
          </a:pPr>
          <a:r>
            <a:rPr lang="pt-BR" b="0" i="0" dirty="0"/>
            <a:t>&lt;/</a:t>
          </a:r>
          <a:r>
            <a:rPr lang="pt-BR" b="0" i="0" dirty="0" err="1"/>
            <a:t>PrestacaoContasAnual</a:t>
          </a:r>
          <a:r>
            <a:rPr lang="pt-BR" b="0" i="0" dirty="0"/>
            <a:t>&gt;</a:t>
          </a:r>
        </a:p>
      </dgm:t>
    </dgm:pt>
    <dgm:pt modelId="{EA67A1CC-6D71-4CB3-AD47-05DAE2CDFE2D}" type="parTrans" cxnId="{E1C81B6F-BE65-44E1-BDD3-5BFD0C473B71}">
      <dgm:prSet/>
      <dgm:spPr/>
      <dgm:t>
        <a:bodyPr/>
        <a:lstStyle/>
        <a:p>
          <a:endParaRPr lang="pt-BR"/>
        </a:p>
      </dgm:t>
    </dgm:pt>
    <dgm:pt modelId="{64C1BB10-9A3D-43B6-BD08-FD8B57E38F16}" type="sibTrans" cxnId="{E1C81B6F-BE65-44E1-BDD3-5BFD0C473B71}">
      <dgm:prSet/>
      <dgm:spPr/>
      <dgm:t>
        <a:bodyPr/>
        <a:lstStyle/>
        <a:p>
          <a:endParaRPr lang="pt-BR"/>
        </a:p>
      </dgm:t>
    </dgm:pt>
    <dgm:pt modelId="{E2F753CA-F1D8-47E5-B816-A7A170492566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FF228B08-D251-43D1-86C9-37A551A73D84}" type="parTrans" cxnId="{2A51CDB5-7FE9-4534-9B23-D33257F96099}">
      <dgm:prSet/>
      <dgm:spPr/>
      <dgm:t>
        <a:bodyPr/>
        <a:lstStyle/>
        <a:p>
          <a:endParaRPr lang="pt-BR"/>
        </a:p>
      </dgm:t>
    </dgm:pt>
    <dgm:pt modelId="{ED5A37B4-3151-4F76-8993-7A711D42BF48}" type="sibTrans" cxnId="{2A51CDB5-7FE9-4534-9B23-D33257F96099}">
      <dgm:prSet/>
      <dgm:spPr/>
      <dgm:t>
        <a:bodyPr/>
        <a:lstStyle/>
        <a:p>
          <a:endParaRPr lang="pt-BR"/>
        </a:p>
      </dgm:t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216992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459694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37395A01-BA7A-47A8-A033-8E3CDD6A863C}" srcId="{DA0F17B9-5EF3-4CC1-8BAE-19AE40F9D92B}" destId="{4264F3B6-B3DA-44EE-A41B-6F2E8B9E97C6}" srcOrd="5" destOrd="0" parTransId="{952F8186-6B47-494D-9B72-E9EFC1CB4007}" sibTransId="{22BCDA86-799A-487C-8515-3D8BFA63165C}"/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20DA5F38-9811-4DEC-9C18-78D201B5B971}" type="presOf" srcId="{84CA6AD6-556E-4EA0-9F08-5CA3E84DA8A4}" destId="{81D7DAE2-35DA-4F0B-AFE1-5312C7F8796D}" srcOrd="0" destOrd="3" presId="urn:microsoft.com/office/officeart/2005/8/layout/vList5"/>
    <dgm:cxn modelId="{097CEA6B-021C-413E-A573-4F274D2090B3}" srcId="{DA0F17B9-5EF3-4CC1-8BAE-19AE40F9D92B}" destId="{47665888-CE89-4AD5-A4FE-EB0AEA7DA783}" srcOrd="4" destOrd="0" parTransId="{A07068D7-0D8F-4D08-BB34-50C5D8B021BD}" sibTransId="{E755EBD9-9E9D-45D8-8CAD-A0ACE9874B42}"/>
    <dgm:cxn modelId="{E1C81B6F-BE65-44E1-BDD3-5BFD0C473B71}" srcId="{DA0F17B9-5EF3-4CC1-8BAE-19AE40F9D92B}" destId="{583192C8-4C04-4A43-B19D-28B13647B27B}" srcOrd="6" destOrd="0" parTransId="{EA67A1CC-6D71-4CB3-AD47-05DAE2CDFE2D}" sibTransId="{64C1BB10-9A3D-43B6-BD08-FD8B57E38F16}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FCEDECB3-77E7-4E51-8FA2-EEBF6D1BC868}" type="presOf" srcId="{583192C8-4C04-4A43-B19D-28B13647B27B}" destId="{81D7DAE2-35DA-4F0B-AFE1-5312C7F8796D}" srcOrd="0" destOrd="6" presId="urn:microsoft.com/office/officeart/2005/8/layout/vList5"/>
    <dgm:cxn modelId="{2A51CDB5-7FE9-4534-9B23-D33257F96099}" srcId="{DA0F17B9-5EF3-4CC1-8BAE-19AE40F9D92B}" destId="{E2F753CA-F1D8-47E5-B816-A7A170492566}" srcOrd="2" destOrd="0" parTransId="{FF228B08-D251-43D1-86C9-37A551A73D84}" sibTransId="{ED5A37B4-3151-4F76-8993-7A711D42BF48}"/>
    <dgm:cxn modelId="{FFFE6AB8-25F0-4339-BD33-AA5117D2C141}" srcId="{DA0F17B9-5EF3-4CC1-8BAE-19AE40F9D92B}" destId="{84CA6AD6-556E-4EA0-9F08-5CA3E84DA8A4}" srcOrd="3" destOrd="0" parTransId="{A2523F67-8F52-446D-9886-497A95938670}" sibTransId="{DCA77E58-9CE1-45AB-8594-31A17917F397}"/>
    <dgm:cxn modelId="{5E069CC8-ABCB-4CF7-B4ED-CDC09B9762D7}" srcId="{DA0F17B9-5EF3-4CC1-8BAE-19AE40F9D92B}" destId="{B62FD21B-BBB8-49DA-AA4A-0CCA672EFFF4}" srcOrd="1" destOrd="0" parTransId="{7B2569AA-F82C-4EF6-A56D-56CA75749375}" sibTransId="{FA07750B-74B2-4BC5-A7E7-9E0D6ABBDDE8}"/>
    <dgm:cxn modelId="{18409CD2-515F-4FA3-9710-A63529E5722E}" type="presOf" srcId="{4264F3B6-B3DA-44EE-A41B-6F2E8B9E97C6}" destId="{81D7DAE2-35DA-4F0B-AFE1-5312C7F8796D}" srcOrd="0" destOrd="5" presId="urn:microsoft.com/office/officeart/2005/8/layout/vList5"/>
    <dgm:cxn modelId="{A08E07E8-9B66-4B50-97AA-3F40C63346D8}" type="presOf" srcId="{47665888-CE89-4AD5-A4FE-EB0AEA7DA783}" destId="{81D7DAE2-35DA-4F0B-AFE1-5312C7F8796D}" srcOrd="0" destOrd="4" presId="urn:microsoft.com/office/officeart/2005/8/layout/vList5"/>
    <dgm:cxn modelId="{C6BD45FA-9030-43DE-A7A4-B709B9161A10}" type="presOf" srcId="{B62FD21B-BBB8-49DA-AA4A-0CCA672EFFF4}" destId="{81D7DAE2-35DA-4F0B-AFE1-5312C7F8796D}" srcOrd="0" destOrd="1" presId="urn:microsoft.com/office/officeart/2005/8/layout/vList5"/>
    <dgm:cxn modelId="{5EB224FD-9EDF-4E3D-A17E-66B7B2BF32DC}" type="presOf" srcId="{E2F753CA-F1D8-47E5-B816-A7A170492566}" destId="{81D7DAE2-35DA-4F0B-AFE1-5312C7F8796D}" srcOrd="0" destOrd="2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+mn-lt"/>
              <a:ea typeface="+mn-ea"/>
              <a:cs typeface="+mn-cs"/>
            </a:rPr>
            <a:t>Exercício da Última Manifestação do Controle Interno 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Nesse campo deve ser informado o ano da Prestação de Contas atual ou da última PCA em que o Controle Interno se manifestou?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O ano a ser informado é aquele em que o Controle Interno se manifestou pela última vez.</a:t>
          </a:r>
        </a:p>
      </dgm:t>
    </dgm:pt>
    <dgm:pt modelId="{7B2569AA-F82C-4EF6-A56D-56CA75749375}" type="parTrans" cxnId="{5E069CC8-ABCB-4CF7-B4ED-CDC09B9762D7}">
      <dgm:prSet/>
      <dgm:spPr/>
      <dgm:t>
        <a:bodyPr/>
        <a:lstStyle/>
        <a:p>
          <a:endParaRPr lang="pt-BR"/>
        </a:p>
      </dgm:t>
    </dgm:pt>
    <dgm:pt modelId="{FA07750B-74B2-4BC5-A7E7-9E0D6ABBDDE8}" type="sibTrans" cxnId="{5E069CC8-ABCB-4CF7-B4ED-CDC09B9762D7}">
      <dgm:prSet/>
      <dgm:spPr/>
      <dgm:t>
        <a:bodyPr/>
        <a:lstStyle/>
        <a:p>
          <a:endParaRPr lang="pt-BR"/>
        </a:p>
      </dgm:t>
    </dgm:pt>
    <dgm:pt modelId="{B4D3CD70-CC29-48E1-9F35-E58283506B96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: 2020, 2019, etc.</a:t>
          </a:r>
        </a:p>
      </dgm:t>
    </dgm:pt>
    <dgm:pt modelId="{DD8D43A0-DC91-4DB9-AE5C-43B8BDD07FEA}" type="parTrans" cxnId="{D59945FA-18EF-4702-8D53-F5AAFB2876D7}">
      <dgm:prSet/>
      <dgm:spPr/>
    </dgm:pt>
    <dgm:pt modelId="{96045EF3-CCD9-4C68-87D6-89E3BBDE5353}" type="sibTrans" cxnId="{D59945FA-18EF-4702-8D53-F5AAFB2876D7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391291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459694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BE9AB470-CABB-460E-876C-6F8AC6BBC828}" type="presOf" srcId="{B4D3CD70-CC29-48E1-9F35-E58283506B96}" destId="{81D7DAE2-35DA-4F0B-AFE1-5312C7F8796D}" srcOrd="0" destOrd="2" presId="urn:microsoft.com/office/officeart/2005/8/layout/vList5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5E069CC8-ABCB-4CF7-B4ED-CDC09B9762D7}" srcId="{DA0F17B9-5EF3-4CC1-8BAE-19AE40F9D92B}" destId="{B62FD21B-BBB8-49DA-AA4A-0CCA672EFFF4}" srcOrd="1" destOrd="0" parTransId="{7B2569AA-F82C-4EF6-A56D-56CA75749375}" sibTransId="{FA07750B-74B2-4BC5-A7E7-9E0D6ABBDDE8}"/>
    <dgm:cxn modelId="{D59945FA-18EF-4702-8D53-F5AAFB2876D7}" srcId="{DA0F17B9-5EF3-4CC1-8BAE-19AE40F9D92B}" destId="{B4D3CD70-CC29-48E1-9F35-E58283506B96}" srcOrd="2" destOrd="0" parTransId="{DD8D43A0-DC91-4DB9-AE5C-43B8BDD07FEA}" sibTransId="{96045EF3-CCD9-4C68-87D6-89E3BBDE5353}"/>
    <dgm:cxn modelId="{C6BD45FA-9030-43DE-A7A4-B709B9161A10}" type="presOf" srcId="{B62FD21B-BBB8-49DA-AA4A-0CCA672EFFF4}" destId="{81D7DAE2-35DA-4F0B-AFE1-5312C7F8796D}" srcOrd="0" destOrd="1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+mn-lt"/>
              <a:ea typeface="+mn-ea"/>
              <a:cs typeface="+mn-cs"/>
            </a:rPr>
            <a:t>Opinião do Controle Interno sobre os Procedimentos Aplicados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Nesse campo a opinião do Controle Interno deve ser aquela referente ao ano informado no campo “</a:t>
          </a:r>
          <a:r>
            <a:rPr lang="pt-BR" sz="3200" b="1" dirty="0">
              <a:solidFill>
                <a:schemeClr val="tx1"/>
              </a:solidFill>
              <a:latin typeface="+mn-lt"/>
              <a:ea typeface="+mn-ea"/>
              <a:cs typeface="+mn-cs"/>
            </a:rPr>
            <a:t>Exercício da Última Manifestação do Controle Interno “ ou ao da PCA/2021? </a:t>
          </a:r>
          <a:endParaRPr lang="pt-BR" sz="3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Informar a opinião do Controle Interno sobre os procedimentos aplicados na PCA de referência, no caso,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2021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</a:t>
          </a:r>
        </a:p>
      </dgm:t>
    </dgm:pt>
    <dgm:pt modelId="{7B2569AA-F82C-4EF6-A56D-56CA75749375}" type="parTrans" cxnId="{5E069CC8-ABCB-4CF7-B4ED-CDC09B9762D7}">
      <dgm:prSet/>
      <dgm:spPr/>
      <dgm:t>
        <a:bodyPr/>
        <a:lstStyle/>
        <a:p>
          <a:endParaRPr lang="pt-BR"/>
        </a:p>
      </dgm:t>
    </dgm:pt>
    <dgm:pt modelId="{FA07750B-74B2-4BC5-A7E7-9E0D6ABBDDE8}" type="sibTrans" cxnId="{5E069CC8-ABCB-4CF7-B4ED-CDC09B9762D7}">
      <dgm:prSet/>
      <dgm:spPr/>
      <dgm:t>
        <a:bodyPr/>
        <a:lstStyle/>
        <a:p>
          <a:endParaRPr lang="pt-BR"/>
        </a:p>
      </dgm:t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489684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47454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5E069CC8-ABCB-4CF7-B4ED-CDC09B9762D7}" srcId="{DA0F17B9-5EF3-4CC1-8BAE-19AE40F9D92B}" destId="{B62FD21B-BBB8-49DA-AA4A-0CCA672EFFF4}" srcOrd="1" destOrd="0" parTransId="{7B2569AA-F82C-4EF6-A56D-56CA75749375}" sibTransId="{FA07750B-74B2-4BC5-A7E7-9E0D6ABBDDE8}"/>
    <dgm:cxn modelId="{C6BD45FA-9030-43DE-A7A4-B709B9161A10}" type="presOf" srcId="{B62FD21B-BBB8-49DA-AA4A-0CCA672EFFF4}" destId="{81D7DAE2-35DA-4F0B-AFE1-5312C7F8796D}" srcOrd="0" destOrd="1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+mn-lt"/>
              <a:ea typeface="+mn-ea"/>
              <a:cs typeface="+mn-cs"/>
            </a:rPr>
            <a:t>Procedimentos Aplicados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Controle Interno realizou procedimentos que não constam da Tabela Referencial I </a:t>
          </a:r>
          <a:r>
            <a:rPr lang="pt-BR" sz="24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(Anexo III da IN 68/2020).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É possível informar no arquivo?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Não. Devem ser informados apenas os procedimentos que constam da tabela referencial e que foram realizados. Possivelmente a Tabela Referencial I será atualizada na próxima revisão da IN 68/2020.</a:t>
          </a:r>
        </a:p>
      </dgm:t>
    </dgm:pt>
    <dgm:pt modelId="{7B2569AA-F82C-4EF6-A56D-56CA75749375}" type="parTrans" cxnId="{5E069CC8-ABCB-4CF7-B4ED-CDC09B9762D7}">
      <dgm:prSet/>
      <dgm:spPr/>
    </dgm:pt>
    <dgm:pt modelId="{FA07750B-74B2-4BC5-A7E7-9E0D6ABBDDE8}" type="sibTrans" cxnId="{5E069CC8-ABCB-4CF7-B4ED-CDC09B9762D7}">
      <dgm:prSet/>
      <dgm:spPr/>
    </dgm:pt>
    <dgm:pt modelId="{9C581315-23BD-4319-8859-752B26289321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948757-210D-44EF-BCDB-4B8ACBA253B9}" type="parTrans" cxnId="{03B2E874-E0CE-488A-887B-2B8598916ED9}">
      <dgm:prSet/>
      <dgm:spPr/>
    </dgm:pt>
    <dgm:pt modelId="{192C1FBB-3652-419E-AA5D-86ECEE72795F}" type="sibTrans" cxnId="{03B2E874-E0CE-488A-887B-2B8598916ED9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216992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03B2E874-E0CE-488A-887B-2B8598916ED9}" srcId="{DA0F17B9-5EF3-4CC1-8BAE-19AE40F9D92B}" destId="{9C581315-23BD-4319-8859-752B26289321}" srcOrd="1" destOrd="0" parTransId="{C7948757-210D-44EF-BCDB-4B8ACBA253B9}" sibTransId="{192C1FBB-3652-419E-AA5D-86ECEE72795F}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A7F44BA3-6633-4FBD-A9E5-D13D30306989}" type="presOf" srcId="{9C581315-23BD-4319-8859-752B26289321}" destId="{81D7DAE2-35DA-4F0B-AFE1-5312C7F8796D}" srcOrd="0" destOrd="1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5E069CC8-ABCB-4CF7-B4ED-CDC09B9762D7}" srcId="{DA0F17B9-5EF3-4CC1-8BAE-19AE40F9D92B}" destId="{B62FD21B-BBB8-49DA-AA4A-0CCA672EFFF4}" srcOrd="2" destOrd="0" parTransId="{7B2569AA-F82C-4EF6-A56D-56CA75749375}" sibTransId="{FA07750B-74B2-4BC5-A7E7-9E0D6ABBDDE8}"/>
    <dgm:cxn modelId="{C6BD45FA-9030-43DE-A7A4-B709B9161A10}" type="presOf" srcId="{B62FD21B-BBB8-49DA-AA4A-0CCA672EFFF4}" destId="{81D7DAE2-35DA-4F0B-AFE1-5312C7F8796D}" srcOrd="0" destOrd="2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Universo do Ponto de Controle Analisado 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BE173F29-C846-46F2-AD2D-4E817F8F642B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: 10 contas bancárias; 5 folhas de pagamento.</a:t>
          </a:r>
        </a:p>
      </dgm:t>
    </dgm:pt>
    <dgm:pt modelId="{8AF5D55F-F17A-4677-8F07-FB922CEE3628}" type="parTrans" cxnId="{7FC78A67-179D-468E-9C55-BFF2466342E9}">
      <dgm:prSet/>
      <dgm:spPr/>
    </dgm:pt>
    <dgm:pt modelId="{660EDA34-0BEC-46C8-8006-F41098ED58BF}" type="sibTrans" cxnId="{7FC78A67-179D-468E-9C55-BFF2466342E9}">
      <dgm:prSet/>
      <dgm:spPr/>
    </dgm:pt>
    <dgm:pt modelId="{F74A93D6-08C5-48E5-AF9B-6CA0D0DC8A31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Campo possui tamanho de 5 dígitos inteiros. Como informar valores superiores a 5 dígitos?</a:t>
          </a:r>
        </a:p>
      </dgm:t>
    </dgm:pt>
    <dgm:pt modelId="{D91DF56D-FF0A-42F7-8B32-D4169B0458A5}" type="parTrans" cxnId="{FAF4F7F0-75D5-459C-B3E7-C4D2AADEB60A}">
      <dgm:prSet/>
      <dgm:spPr/>
    </dgm:pt>
    <dgm:pt modelId="{4EF792F0-7919-4145-8E99-B665158E278F}" type="sibTrans" cxnId="{FAF4F7F0-75D5-459C-B3E7-C4D2AADEB60A}">
      <dgm:prSet/>
      <dgm:spPr/>
    </dgm:pt>
    <dgm:pt modelId="{6EDB84CB-DF2D-4AFE-81A5-CDFBBFFD0F97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Ex. valor de saldo 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bancários.</a:t>
          </a:r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6889D55-7E02-4340-A53A-2B74CD57224E}" type="parTrans" cxnId="{4E5FCD81-1BA8-4CD1-9640-CE65B13EFDB9}">
      <dgm:prSet/>
      <dgm:spPr/>
    </dgm:pt>
    <dgm:pt modelId="{9F9DB77C-AB9B-463D-B1BB-DEEB7E5DB666}" type="sibTrans" cxnId="{4E5FCD81-1BA8-4CD1-9640-CE65B13EFDB9}">
      <dgm:prSet/>
      <dgm:spPr/>
    </dgm:pt>
    <dgm:pt modelId="{1334E970-5DB3-404B-9772-5B56BFD57937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O Campo refere-se a amostra selecionada. Portanto, não é monetário.</a:t>
          </a:r>
        </a:p>
      </dgm:t>
    </dgm:pt>
    <dgm:pt modelId="{09175FF6-DF1F-44F2-938B-7BD1949F4EAF}" type="parTrans" cxnId="{D1FA685D-6F1F-4CD2-AFC7-24DF2DA74937}">
      <dgm:prSet/>
      <dgm:spPr/>
    </dgm:pt>
    <dgm:pt modelId="{6FA75173-0A7D-490A-A449-6031BE86F00A}" type="sibTrans" cxnId="{D1FA685D-6F1F-4CD2-AFC7-24DF2DA74937}">
      <dgm:prSet/>
      <dgm:spPr/>
    </dgm:pt>
    <dgm:pt modelId="{C8F52FF2-117A-4F6F-B07A-0B5BB5D12EA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CC333CB-65FA-49FE-A111-AF364006F9E5}" type="parTrans" cxnId="{28DACB5F-3847-45C4-9B01-4085B59BD487}">
      <dgm:prSet/>
      <dgm:spPr/>
    </dgm:pt>
    <dgm:pt modelId="{C23EC059-3EF6-445F-8EA7-8F442D2A22A2}" type="sibTrans" cxnId="{28DACB5F-3847-45C4-9B01-4085B59BD487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46172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840" custLinFactNeighborY="-4721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130F9C1C-F3F9-4727-98EB-3E1CB3E13FBC}" type="presOf" srcId="{F74A93D6-08C5-48E5-AF9B-6CA0D0DC8A31}" destId="{81D7DAE2-35DA-4F0B-AFE1-5312C7F8796D}" srcOrd="0" destOrd="0" presId="urn:microsoft.com/office/officeart/2005/8/layout/vList5"/>
    <dgm:cxn modelId="{969EFB38-CA33-4E85-B95B-470902837FB8}" type="presOf" srcId="{6EDB84CB-DF2D-4AFE-81A5-CDFBBFFD0F97}" destId="{81D7DAE2-35DA-4F0B-AFE1-5312C7F8796D}" srcOrd="0" destOrd="1" presId="urn:microsoft.com/office/officeart/2005/8/layout/vList5"/>
    <dgm:cxn modelId="{D1FA685D-6F1F-4CD2-AFC7-24DF2DA74937}" srcId="{DA0F17B9-5EF3-4CC1-8BAE-19AE40F9D92B}" destId="{1334E970-5DB3-404B-9772-5B56BFD57937}" srcOrd="3" destOrd="0" parTransId="{09175FF6-DF1F-44F2-938B-7BD1949F4EAF}" sibTransId="{6FA75173-0A7D-490A-A449-6031BE86F00A}"/>
    <dgm:cxn modelId="{28DACB5F-3847-45C4-9B01-4085B59BD487}" srcId="{DA0F17B9-5EF3-4CC1-8BAE-19AE40F9D92B}" destId="{C8F52FF2-117A-4F6F-B07A-0B5BB5D12EA4}" srcOrd="2" destOrd="0" parTransId="{ECC333CB-65FA-49FE-A111-AF364006F9E5}" sibTransId="{C23EC059-3EF6-445F-8EA7-8F442D2A22A2}"/>
    <dgm:cxn modelId="{7FC78A67-179D-468E-9C55-BFF2466342E9}" srcId="{DA0F17B9-5EF3-4CC1-8BAE-19AE40F9D92B}" destId="{BE173F29-C846-46F2-AD2D-4E817F8F642B}" srcOrd="4" destOrd="0" parTransId="{8AF5D55F-F17A-4677-8F07-FB922CEE3628}" sibTransId="{660EDA34-0BEC-46C8-8006-F41098ED58BF}"/>
    <dgm:cxn modelId="{F2AAF44E-EF67-4AD2-AEB4-02799B635130}" type="presOf" srcId="{1334E970-5DB3-404B-9772-5B56BFD57937}" destId="{81D7DAE2-35DA-4F0B-AFE1-5312C7F8796D}" srcOrd="0" destOrd="3" presId="urn:microsoft.com/office/officeart/2005/8/layout/vList5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4E5FCD81-1BA8-4CD1-9640-CE65B13EFDB9}" srcId="{DA0F17B9-5EF3-4CC1-8BAE-19AE40F9D92B}" destId="{6EDB84CB-DF2D-4AFE-81A5-CDFBBFFD0F97}" srcOrd="1" destOrd="0" parTransId="{36889D55-7E02-4340-A53A-2B74CD57224E}" sibTransId="{9F9DB77C-AB9B-463D-B1BB-DEEB7E5DB666}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826E05C2-7D9E-4B34-BB2D-D9A45770ACC5}" type="presOf" srcId="{BE173F29-C846-46F2-AD2D-4E817F8F642B}" destId="{81D7DAE2-35DA-4F0B-AFE1-5312C7F8796D}" srcOrd="0" destOrd="4" presId="urn:microsoft.com/office/officeart/2005/8/layout/vList5"/>
    <dgm:cxn modelId="{FBCC6BDF-9513-4014-94EF-05A8287D4014}" type="presOf" srcId="{C8F52FF2-117A-4F6F-B07A-0B5BB5D12EA4}" destId="{81D7DAE2-35DA-4F0B-AFE1-5312C7F8796D}" srcOrd="0" destOrd="2" presId="urn:microsoft.com/office/officeart/2005/8/layout/vList5"/>
    <dgm:cxn modelId="{FAF4F7F0-75D5-459C-B3E7-C4D2AADEB60A}" srcId="{DA0F17B9-5EF3-4CC1-8BAE-19AE40F9D92B}" destId="{F74A93D6-08C5-48E5-AF9B-6CA0D0DC8A31}" srcOrd="0" destOrd="0" parTransId="{D91DF56D-FF0A-42F7-8B32-D4169B0458A5}" sibTransId="{4EF792F0-7919-4145-8E99-B665158E278F}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Tomada de Contas Especial 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 se a UG não possuir Tomada de Contas Especial (TCE)?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Caso a UG não possua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Tomada de Contas Especial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a estrutura não deverá ser enviada.  </a:t>
          </a:r>
        </a:p>
      </dgm:t>
    </dgm:pt>
    <dgm:pt modelId="{7B2569AA-F82C-4EF6-A56D-56CA75749375}" type="parTrans" cxnId="{5E069CC8-ABCB-4CF7-B4ED-CDC09B9762D7}">
      <dgm:prSet/>
      <dgm:spPr/>
    </dgm:pt>
    <dgm:pt modelId="{FA07750B-74B2-4BC5-A7E7-9E0D6ABBDDE8}" type="sibTrans" cxnId="{5E069CC8-ABCB-4CF7-B4ED-CDC09B9762D7}">
      <dgm:prSet/>
      <dgm:spPr/>
    </dgm:pt>
    <dgm:pt modelId="{132ED8BF-32E0-4932-8272-A39A3DF54C82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3D3B67B-CB99-4752-AE6A-83397DF110E0}" type="parTrans" cxnId="{AE5039F4-8C32-4851-BD45-3A66CD08375C}">
      <dgm:prSet/>
      <dgm:spPr/>
    </dgm:pt>
    <dgm:pt modelId="{A96AA040-D1ED-43E6-ABE3-D775FEAFD427}" type="sibTrans" cxnId="{AE5039F4-8C32-4851-BD45-3A66CD08375C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49004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3575" custLinFactNeighborY="-61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2F025469-7E3B-4566-BC16-F803685094EC}" type="presOf" srcId="{132ED8BF-32E0-4932-8272-A39A3DF54C82}" destId="{81D7DAE2-35DA-4F0B-AFE1-5312C7F8796D}" srcOrd="0" destOrd="1" presId="urn:microsoft.com/office/officeart/2005/8/layout/vList5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5E069CC8-ABCB-4CF7-B4ED-CDC09B9762D7}" srcId="{DA0F17B9-5EF3-4CC1-8BAE-19AE40F9D92B}" destId="{B62FD21B-BBB8-49DA-AA4A-0CCA672EFFF4}" srcOrd="2" destOrd="0" parTransId="{7B2569AA-F82C-4EF6-A56D-56CA75749375}" sibTransId="{FA07750B-74B2-4BC5-A7E7-9E0D6ABBDDE8}"/>
    <dgm:cxn modelId="{AE5039F4-8C32-4851-BD45-3A66CD08375C}" srcId="{DA0F17B9-5EF3-4CC1-8BAE-19AE40F9D92B}" destId="{132ED8BF-32E0-4932-8272-A39A3DF54C82}" srcOrd="1" destOrd="0" parTransId="{93D3B67B-CB99-4752-AE6A-83397DF110E0}" sibTransId="{A96AA040-D1ED-43E6-ABE3-D775FEAFD427}"/>
    <dgm:cxn modelId="{C6BD45FA-9030-43DE-A7A4-B709B9161A10}" type="presOf" srcId="{B62FD21B-BBB8-49DA-AA4A-0CCA672EFFF4}" destId="{81D7DAE2-35DA-4F0B-AFE1-5312C7F8796D}" srcOrd="0" destOrd="2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Tomada de Contas Especial 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 UG possui Tomada de Contas Especial, mas ainda não houve baixa da Responsabilidade do Débito. Como informar o campo Motivo da Baixa da Responsabilidade do Débito?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A Portaria Normativa TC nº 05/2022 tornou o campo não obrigatório. Assim, em situações como essa o campo não deverá ser enviado.   </a:t>
          </a:r>
        </a:p>
      </dgm:t>
    </dgm:pt>
    <dgm:pt modelId="{7B2569AA-F82C-4EF6-A56D-56CA75749375}" type="parTrans" cxnId="{5E069CC8-ABCB-4CF7-B4ED-CDC09B9762D7}">
      <dgm:prSet/>
      <dgm:spPr/>
    </dgm:pt>
    <dgm:pt modelId="{FA07750B-74B2-4BC5-A7E7-9E0D6ABBDDE8}" type="sibTrans" cxnId="{5E069CC8-ABCB-4CF7-B4ED-CDC09B9762D7}">
      <dgm:prSet/>
      <dgm:spPr/>
    </dgm:pt>
    <dgm:pt modelId="{132ED8BF-32E0-4932-8272-A39A3DF54C82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3D3B67B-CB99-4752-AE6A-83397DF110E0}" type="parTrans" cxnId="{AE5039F4-8C32-4851-BD45-3A66CD08375C}">
      <dgm:prSet/>
      <dgm:spPr/>
    </dgm:pt>
    <dgm:pt modelId="{A96AA040-D1ED-43E6-ABE3-D775FEAFD427}" type="sibTrans" cxnId="{AE5039F4-8C32-4851-BD45-3A66CD08375C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49004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3575" custLinFactNeighborY="-61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2F025469-7E3B-4566-BC16-F803685094EC}" type="presOf" srcId="{132ED8BF-32E0-4932-8272-A39A3DF54C82}" destId="{81D7DAE2-35DA-4F0B-AFE1-5312C7F8796D}" srcOrd="0" destOrd="1" presId="urn:microsoft.com/office/officeart/2005/8/layout/vList5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5E069CC8-ABCB-4CF7-B4ED-CDC09B9762D7}" srcId="{DA0F17B9-5EF3-4CC1-8BAE-19AE40F9D92B}" destId="{B62FD21B-BBB8-49DA-AA4A-0CCA672EFFF4}" srcOrd="2" destOrd="0" parTransId="{7B2569AA-F82C-4EF6-A56D-56CA75749375}" sibTransId="{FA07750B-74B2-4BC5-A7E7-9E0D6ABBDDE8}"/>
    <dgm:cxn modelId="{AE5039F4-8C32-4851-BD45-3A66CD08375C}" srcId="{DA0F17B9-5EF3-4CC1-8BAE-19AE40F9D92B}" destId="{132ED8BF-32E0-4932-8272-A39A3DF54C82}" srcOrd="1" destOrd="0" parTransId="{93D3B67B-CB99-4752-AE6A-83397DF110E0}" sibTransId="{A96AA040-D1ED-43E6-ABE3-D775FEAFD427}"/>
    <dgm:cxn modelId="{C6BD45FA-9030-43DE-A7A4-B709B9161A10}" type="presOf" srcId="{B62FD21B-BBB8-49DA-AA4A-0CCA672EFFF4}" destId="{81D7DAE2-35DA-4F0B-AFE1-5312C7F8796D}" srcOrd="0" destOrd="2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O arquivo deverá conter</a:t>
          </a: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Informações da Unidade de Controle Interno;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FA33585-2042-4583-A10B-CD122C69A3ED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Informações sobre a atuação do Controle Interno</a:t>
          </a:r>
        </a:p>
      </dgm:t>
    </dgm:pt>
    <dgm:pt modelId="{B6108023-CDD9-4C99-9EF1-A4C6988D220A}" type="parTrans" cxnId="{C6B4BCE5-B4B9-436D-8625-F11EAD5F692A}">
      <dgm:prSet/>
      <dgm:spPr/>
    </dgm:pt>
    <dgm:pt modelId="{F6534251-D055-48EE-8905-2C549E8546C4}" type="sibTrans" cxnId="{C6B4BCE5-B4B9-436D-8625-F11EAD5F692A}">
      <dgm:prSet/>
      <dgm:spPr/>
    </dgm:pt>
    <dgm:pt modelId="{1E5693A0-54CC-4AFA-A3E1-C88D46FBE2DC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Informações sobre as Tomadas de Contas Especiais</a:t>
          </a:r>
        </a:p>
      </dgm:t>
    </dgm:pt>
    <dgm:pt modelId="{E64E485C-4F0D-44AF-AF37-A51E516507EE}" type="parTrans" cxnId="{A4A9F058-0CAC-4821-8C40-C221EC488ED9}">
      <dgm:prSet/>
      <dgm:spPr/>
    </dgm:pt>
    <dgm:pt modelId="{3F750BD1-5C38-4447-9A50-8CCC61C44BBF}" type="sibTrans" cxnId="{A4A9F058-0CAC-4821-8C40-C221EC488ED9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17306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A4A9F058-0CAC-4821-8C40-C221EC488ED9}" srcId="{DA0F17B9-5EF3-4CC1-8BAE-19AE40F9D92B}" destId="{1E5693A0-54CC-4AFA-A3E1-C88D46FBE2DC}" srcOrd="2" destOrd="0" parTransId="{E64E485C-4F0D-44AF-AF37-A51E516507EE}" sibTransId="{3F750BD1-5C38-4447-9A50-8CCC61C44BBF}"/>
    <dgm:cxn modelId="{7CCCC584-601B-43B0-97CA-D7E00163379A}" type="presOf" srcId="{1E5693A0-54CC-4AFA-A3E1-C88D46FBE2DC}" destId="{81D7DAE2-35DA-4F0B-AFE1-5312C7F8796D}" srcOrd="0" destOrd="2" presId="urn:microsoft.com/office/officeart/2005/8/layout/vList5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15CA37D1-0479-41C0-B4D1-34C638E67268}" type="presOf" srcId="{BFA33585-2042-4583-A10B-CD122C69A3ED}" destId="{81D7DAE2-35DA-4F0B-AFE1-5312C7F8796D}" srcOrd="0" destOrd="1" presId="urn:microsoft.com/office/officeart/2005/8/layout/vList5"/>
    <dgm:cxn modelId="{C6B4BCE5-B4B9-436D-8625-F11EAD5F692A}" srcId="{DA0F17B9-5EF3-4CC1-8BAE-19AE40F9D92B}" destId="{BFA33585-2042-4583-A10B-CD122C69A3ED}" srcOrd="1" destOrd="0" parTransId="{B6108023-CDD9-4C99-9EF1-A4C6988D220A}" sibTransId="{F6534251-D055-48EE-8905-2C549E8546C4}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Geração do arquivo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arquivo poderá ser gerado manualmente?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Não é o ideal, mas é possível gerar o arquivo a partir de uma planilha de Excel, com o apoio de um profissional de TI. Também é possível criar o arquivo utilizando programas como o Bloco de Notas ou o </a:t>
          </a:r>
          <a:r>
            <a:rPr lang="pt-BR" sz="3200" b="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Notepad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++ </a:t>
          </a:r>
          <a:r>
            <a:rPr lang="pt-BR" sz="3200" b="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Portable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  </a:t>
          </a:r>
        </a:p>
      </dgm:t>
    </dgm:pt>
    <dgm:pt modelId="{7B2569AA-F82C-4EF6-A56D-56CA75749375}" type="parTrans" cxnId="{5E069CC8-ABCB-4CF7-B4ED-CDC09B9762D7}">
      <dgm:prSet/>
      <dgm:spPr/>
    </dgm:pt>
    <dgm:pt modelId="{FA07750B-74B2-4BC5-A7E7-9E0D6ABBDDE8}" type="sibTrans" cxnId="{5E069CC8-ABCB-4CF7-B4ED-CDC09B9762D7}">
      <dgm:prSet/>
      <dgm:spPr/>
    </dgm:pt>
    <dgm:pt modelId="{9C581315-23BD-4319-8859-752B26289321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948757-210D-44EF-BCDB-4B8ACBA253B9}" type="parTrans" cxnId="{03B2E874-E0CE-488A-887B-2B8598916ED9}">
      <dgm:prSet/>
      <dgm:spPr/>
    </dgm:pt>
    <dgm:pt modelId="{192C1FBB-3652-419E-AA5D-86ECEE72795F}" type="sibTrans" cxnId="{03B2E874-E0CE-488A-887B-2B8598916ED9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49004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03B2E874-E0CE-488A-887B-2B8598916ED9}" srcId="{DA0F17B9-5EF3-4CC1-8BAE-19AE40F9D92B}" destId="{9C581315-23BD-4319-8859-752B26289321}" srcOrd="1" destOrd="0" parTransId="{C7948757-210D-44EF-BCDB-4B8ACBA253B9}" sibTransId="{192C1FBB-3652-419E-AA5D-86ECEE72795F}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A7F44BA3-6633-4FBD-A9E5-D13D30306989}" type="presOf" srcId="{9C581315-23BD-4319-8859-752B26289321}" destId="{81D7DAE2-35DA-4F0B-AFE1-5312C7F8796D}" srcOrd="0" destOrd="1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5E069CC8-ABCB-4CF7-B4ED-CDC09B9762D7}" srcId="{DA0F17B9-5EF3-4CC1-8BAE-19AE40F9D92B}" destId="{B62FD21B-BBB8-49DA-AA4A-0CCA672EFFF4}" srcOrd="2" destOrd="0" parTransId="{7B2569AA-F82C-4EF6-A56D-56CA75749375}" sibTransId="{FA07750B-74B2-4BC5-A7E7-9E0D6ABBDDE8}"/>
    <dgm:cxn modelId="{C6BD45FA-9030-43DE-A7A4-B709B9161A10}" type="presOf" srcId="{B62FD21B-BBB8-49DA-AA4A-0CCA672EFFF4}" destId="{81D7DAE2-35DA-4F0B-AFE1-5312C7F8796D}" srcOrd="0" destOrd="2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Níveis de Controle Interno – Como identificar</a:t>
          </a: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Nível de Controle Interno – Unidade Central:</a:t>
          </a:r>
          <a:endParaRPr lang="pt-BR" sz="3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92C93576-C42C-4E0E-B631-1BC2FD82B9E5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A Unidade Central exerce o controle sem estar subordinada a outra unidade de controle interno. Cada Poder/Órgão pode ter o Controle Interno como Unidade Central.</a:t>
          </a:r>
        </a:p>
      </dgm:t>
    </dgm:pt>
    <dgm:pt modelId="{E354EB4C-5B23-4556-8A93-5F291DD071B9}" type="parTrans" cxnId="{5B50961D-292A-46DB-8002-44C7F7165566}">
      <dgm:prSet/>
      <dgm:spPr/>
      <dgm:t>
        <a:bodyPr/>
        <a:lstStyle/>
        <a:p>
          <a:endParaRPr lang="pt-BR"/>
        </a:p>
      </dgm:t>
    </dgm:pt>
    <dgm:pt modelId="{D08443FB-9198-42A0-90BD-CEEDED184D33}" type="sibTrans" cxnId="{5B50961D-292A-46DB-8002-44C7F7165566}">
      <dgm:prSet/>
      <dgm:spPr/>
      <dgm:t>
        <a:bodyPr/>
        <a:lstStyle/>
        <a:p>
          <a:endParaRPr lang="pt-BR"/>
        </a:p>
      </dgm:t>
    </dgm:pt>
    <dgm:pt modelId="{410377EF-5CE3-462B-8B69-801118C6BE2C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: Poder Executivo; Poder Legislativo, Poder Judiciário, Ministério Público, etc.</a:t>
          </a:r>
        </a:p>
      </dgm:t>
    </dgm:pt>
    <dgm:pt modelId="{C1092935-DE51-4307-BB5E-21CD088F626C}" type="parTrans" cxnId="{D5DFD372-1D05-48FE-A3BE-2676BF516604}">
      <dgm:prSet/>
      <dgm:spPr/>
    </dgm:pt>
    <dgm:pt modelId="{8B2191B6-AAD0-47CB-A273-FE66FCC9A73C}" type="sibTrans" cxnId="{D5DFD372-1D05-48FE-A3BE-2676BF516604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75535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5B50961D-292A-46DB-8002-44C7F7165566}" srcId="{DA0F17B9-5EF3-4CC1-8BAE-19AE40F9D92B}" destId="{92C93576-C42C-4E0E-B631-1BC2FD82B9E5}" srcOrd="1" destOrd="0" parTransId="{E354EB4C-5B23-4556-8A93-5F291DD071B9}" sibTransId="{D08443FB-9198-42A0-90BD-CEEDED184D33}"/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D5DFD372-1D05-48FE-A3BE-2676BF516604}" srcId="{DA0F17B9-5EF3-4CC1-8BAE-19AE40F9D92B}" destId="{410377EF-5CE3-462B-8B69-801118C6BE2C}" srcOrd="2" destOrd="0" parTransId="{C1092935-DE51-4307-BB5E-21CD088F626C}" sibTransId="{8B2191B6-AAD0-47CB-A273-FE66FCC9A73C}"/>
    <dgm:cxn modelId="{20793D53-52E6-49E2-A8D1-EF0A88DA54EE}" type="presOf" srcId="{92C93576-C42C-4E0E-B631-1BC2FD82B9E5}" destId="{81D7DAE2-35DA-4F0B-AFE1-5312C7F8796D}" srcOrd="0" destOrd="1" presId="urn:microsoft.com/office/officeart/2005/8/layout/vList5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46E27ACC-1BF9-4CD1-86EB-65F898CD7995}" type="presOf" srcId="{410377EF-5CE3-462B-8B69-801118C6BE2C}" destId="{81D7DAE2-35DA-4F0B-AFE1-5312C7F8796D}" srcOrd="0" destOrd="2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Níveis de Controle Interno – Como identificar</a:t>
          </a: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Nível de Controle Interno – Unidade Setorial: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0DADECB7-5AF2-4A2D-9351-7EC01C5C19F9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A Unidade Setorial exerce o controle, mas está subordinada à Unidade Central de Controle Interno. Cada Poder/Órgão pode constituir os dois níveis de Controle.</a:t>
          </a:r>
        </a:p>
      </dgm:t>
    </dgm:pt>
    <dgm:pt modelId="{51E86C0F-30FE-4E2E-86DA-BFA4AAEA2961}" type="parTrans" cxnId="{9B11C600-1E6F-4D23-B910-C41A53B21EC3}">
      <dgm:prSet/>
      <dgm:spPr/>
      <dgm:t>
        <a:bodyPr/>
        <a:lstStyle/>
        <a:p>
          <a:endParaRPr lang="pt-BR"/>
        </a:p>
      </dgm:t>
    </dgm:pt>
    <dgm:pt modelId="{C7180225-43C7-4745-92D5-21F1D95E1760}" type="sibTrans" cxnId="{9B11C600-1E6F-4D23-B910-C41A53B21EC3}">
      <dgm:prSet/>
      <dgm:spPr/>
      <dgm:t>
        <a:bodyPr/>
        <a:lstStyle/>
        <a:p>
          <a:endParaRPr lang="pt-BR"/>
        </a:p>
      </dgm:t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75535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9B11C600-1E6F-4D23-B910-C41A53B21EC3}" srcId="{DA0F17B9-5EF3-4CC1-8BAE-19AE40F9D92B}" destId="{0DADECB7-5AF2-4A2D-9351-7EC01C5C19F9}" srcOrd="1" destOrd="0" parTransId="{51E86C0F-30FE-4E2E-86DA-BFA4AAEA2961}" sibTransId="{C7180225-43C7-4745-92D5-21F1D95E1760}"/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7377359E-25DE-4546-AC44-C048854D17F6}" type="presOf" srcId="{0DADECB7-5AF2-4A2D-9351-7EC01C5C19F9}" destId="{81D7DAE2-35DA-4F0B-AFE1-5312C7F8796D}" srcOrd="0" destOrd="1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Níveis de Controle Interno e as remessas</a:t>
          </a: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l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Nível de Controle Interno – Unidade Central: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FA33585-2042-4583-A10B-CD122C69A3ED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l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Nível de Controle Interno – Unidade Setorial:</a:t>
          </a:r>
        </a:p>
      </dgm:t>
    </dgm:pt>
    <dgm:pt modelId="{B6108023-CDD9-4C99-9EF1-A4C6988D220A}" type="parTrans" cxnId="{C6B4BCE5-B4B9-436D-8625-F11EAD5F692A}">
      <dgm:prSet/>
      <dgm:spPr/>
      <dgm:t>
        <a:bodyPr/>
        <a:lstStyle/>
        <a:p>
          <a:endParaRPr lang="pt-BR"/>
        </a:p>
      </dgm:t>
    </dgm:pt>
    <dgm:pt modelId="{F6534251-D055-48EE-8905-2C549E8546C4}" type="sibTrans" cxnId="{C6B4BCE5-B4B9-436D-8625-F11EAD5F692A}">
      <dgm:prSet/>
      <dgm:spPr/>
      <dgm:t>
        <a:bodyPr/>
        <a:lstStyle/>
        <a:p>
          <a:endParaRPr lang="pt-BR"/>
        </a:p>
      </dgm:t>
    </dgm:pt>
    <dgm:pt modelId="{92C93576-C42C-4E0E-B631-1BC2FD82B9E5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l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Poder Executivo Municipal: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Contas de Governo.</a:t>
          </a:r>
        </a:p>
      </dgm:t>
    </dgm:pt>
    <dgm:pt modelId="{E354EB4C-5B23-4556-8A93-5F291DD071B9}" type="parTrans" cxnId="{5B50961D-292A-46DB-8002-44C7F7165566}">
      <dgm:prSet/>
      <dgm:spPr/>
      <dgm:t>
        <a:bodyPr/>
        <a:lstStyle/>
        <a:p>
          <a:endParaRPr lang="pt-BR"/>
        </a:p>
      </dgm:t>
    </dgm:pt>
    <dgm:pt modelId="{D08443FB-9198-42A0-90BD-CEEDED184D33}" type="sibTrans" cxnId="{5B50961D-292A-46DB-8002-44C7F7165566}">
      <dgm:prSet/>
      <dgm:spPr/>
      <dgm:t>
        <a:bodyPr/>
        <a:lstStyle/>
        <a:p>
          <a:endParaRPr lang="pt-BR"/>
        </a:p>
      </dgm:t>
    </dgm:pt>
    <dgm:pt modelId="{131F5FB5-28B1-4E9D-84F8-4E72CEC07C45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l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Poder Executivo Estadual –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SECONT</a:t>
          </a:r>
        </a:p>
      </dgm:t>
    </dgm:pt>
    <dgm:pt modelId="{C1CDB2C7-6CBA-417F-B42C-660B50227AAC}" type="parTrans" cxnId="{EBC7EE62-286F-4E57-9413-7A0B674572DE}">
      <dgm:prSet/>
      <dgm:spPr/>
      <dgm:t>
        <a:bodyPr/>
        <a:lstStyle/>
        <a:p>
          <a:endParaRPr lang="pt-BR"/>
        </a:p>
      </dgm:t>
    </dgm:pt>
    <dgm:pt modelId="{CDA99A86-9541-4186-B6F5-F6B9DED8B02A}" type="sibTrans" cxnId="{EBC7EE62-286F-4E57-9413-7A0B674572DE}">
      <dgm:prSet/>
      <dgm:spPr/>
      <dgm:t>
        <a:bodyPr/>
        <a:lstStyle/>
        <a:p>
          <a:endParaRPr lang="pt-BR"/>
        </a:p>
      </dgm:t>
    </dgm:pt>
    <dgm:pt modelId="{59AC4D64-A6C8-489B-95CA-2A46F981BD33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l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Demais Poderes e Órgãos do Estado –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Nas respectivas </a:t>
          </a:r>
          <a:r>
            <a:rPr lang="pt-BR" sz="32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PCA’s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</a:t>
          </a:r>
        </a:p>
      </dgm:t>
    </dgm:pt>
    <dgm:pt modelId="{FFF09AE1-2269-4245-9769-B87AF7B5C4BB}" type="parTrans" cxnId="{AD94E633-7A76-4DBF-A22E-7BD3DC6F11F6}">
      <dgm:prSet/>
      <dgm:spPr/>
      <dgm:t>
        <a:bodyPr/>
        <a:lstStyle/>
        <a:p>
          <a:endParaRPr lang="pt-BR"/>
        </a:p>
      </dgm:t>
    </dgm:pt>
    <dgm:pt modelId="{EB9B24BA-65C7-44FC-9F36-7A82548355C1}" type="sibTrans" cxnId="{AD94E633-7A76-4DBF-A22E-7BD3DC6F11F6}">
      <dgm:prSet/>
      <dgm:spPr/>
      <dgm:t>
        <a:bodyPr/>
        <a:lstStyle/>
        <a:p>
          <a:endParaRPr lang="pt-BR"/>
        </a:p>
      </dgm:t>
    </dgm:pt>
    <dgm:pt modelId="{0DADECB7-5AF2-4A2D-9351-7EC01C5C19F9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l"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 PCA da UG 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em que a unidade atua.</a:t>
          </a:r>
        </a:p>
      </dgm:t>
    </dgm:pt>
    <dgm:pt modelId="{51E86C0F-30FE-4E2E-86DA-BFA4AAEA2961}" type="parTrans" cxnId="{9B11C600-1E6F-4D23-B910-C41A53B21EC3}">
      <dgm:prSet/>
      <dgm:spPr/>
      <dgm:t>
        <a:bodyPr/>
        <a:lstStyle/>
        <a:p>
          <a:endParaRPr lang="pt-BR"/>
        </a:p>
      </dgm:t>
    </dgm:pt>
    <dgm:pt modelId="{C7180225-43C7-4745-92D5-21F1D95E1760}" type="sibTrans" cxnId="{9B11C600-1E6F-4D23-B910-C41A53B21EC3}">
      <dgm:prSet/>
      <dgm:spPr/>
      <dgm:t>
        <a:bodyPr/>
        <a:lstStyle/>
        <a:p>
          <a:endParaRPr lang="pt-BR"/>
        </a:p>
      </dgm:t>
    </dgm:pt>
    <dgm:pt modelId="{BD186AB5-78BF-412B-A91A-0898C9BD8868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l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Poder Legislativo Municipal: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 respectiva PCA.</a:t>
          </a:r>
        </a:p>
      </dgm:t>
    </dgm:pt>
    <dgm:pt modelId="{07ED2CAB-8B63-49B8-91DF-13DBB939AA9B}" type="parTrans" cxnId="{460DC038-412D-4A80-BF33-C45A3351C507}">
      <dgm:prSet/>
      <dgm:spPr/>
      <dgm:t>
        <a:bodyPr/>
        <a:lstStyle/>
        <a:p>
          <a:endParaRPr lang="pt-BR"/>
        </a:p>
      </dgm:t>
    </dgm:pt>
    <dgm:pt modelId="{80AC2505-A395-403C-855F-774D574DA201}" type="sibTrans" cxnId="{460DC038-412D-4A80-BF33-C45A3351C507}">
      <dgm:prSet/>
      <dgm:spPr/>
      <dgm:t>
        <a:bodyPr/>
        <a:lstStyle/>
        <a:p>
          <a:endParaRPr lang="pt-BR"/>
        </a:p>
      </dgm:t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75535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9B11C600-1E6F-4D23-B910-C41A53B21EC3}" srcId="{DA0F17B9-5EF3-4CC1-8BAE-19AE40F9D92B}" destId="{0DADECB7-5AF2-4A2D-9351-7EC01C5C19F9}" srcOrd="6" destOrd="0" parTransId="{51E86C0F-30FE-4E2E-86DA-BFA4AAEA2961}" sibTransId="{C7180225-43C7-4745-92D5-21F1D95E1760}"/>
    <dgm:cxn modelId="{6A6FB21A-08C6-4171-A05B-3DDBD4BD85BE}" type="presOf" srcId="{59AC4D64-A6C8-489B-95CA-2A46F981BD33}" destId="{81D7DAE2-35DA-4F0B-AFE1-5312C7F8796D}" srcOrd="0" destOrd="4" presId="urn:microsoft.com/office/officeart/2005/8/layout/vList5"/>
    <dgm:cxn modelId="{5B50961D-292A-46DB-8002-44C7F7165566}" srcId="{DA0F17B9-5EF3-4CC1-8BAE-19AE40F9D92B}" destId="{92C93576-C42C-4E0E-B631-1BC2FD82B9E5}" srcOrd="1" destOrd="0" parTransId="{E354EB4C-5B23-4556-8A93-5F291DD071B9}" sibTransId="{D08443FB-9198-42A0-90BD-CEEDED184D33}"/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AD94E633-7A76-4DBF-A22E-7BD3DC6F11F6}" srcId="{DA0F17B9-5EF3-4CC1-8BAE-19AE40F9D92B}" destId="{59AC4D64-A6C8-489B-95CA-2A46F981BD33}" srcOrd="4" destOrd="0" parTransId="{FFF09AE1-2269-4245-9769-B87AF7B5C4BB}" sibTransId="{EB9B24BA-65C7-44FC-9F36-7A82548355C1}"/>
    <dgm:cxn modelId="{460DC038-412D-4A80-BF33-C45A3351C507}" srcId="{DA0F17B9-5EF3-4CC1-8BAE-19AE40F9D92B}" destId="{BD186AB5-78BF-412B-A91A-0898C9BD8868}" srcOrd="2" destOrd="0" parTransId="{07ED2CAB-8B63-49B8-91DF-13DBB939AA9B}" sibTransId="{80AC2505-A395-403C-855F-774D574DA201}"/>
    <dgm:cxn modelId="{EBC7EE62-286F-4E57-9413-7A0B674572DE}" srcId="{DA0F17B9-5EF3-4CC1-8BAE-19AE40F9D92B}" destId="{131F5FB5-28B1-4E9D-84F8-4E72CEC07C45}" srcOrd="3" destOrd="0" parTransId="{C1CDB2C7-6CBA-417F-B42C-660B50227AAC}" sibTransId="{CDA99A86-9541-4186-B6F5-F6B9DED8B02A}"/>
    <dgm:cxn modelId="{DFBB546F-FE8E-46F3-848E-B1C33C014322}" type="presOf" srcId="{131F5FB5-28B1-4E9D-84F8-4E72CEC07C45}" destId="{81D7DAE2-35DA-4F0B-AFE1-5312C7F8796D}" srcOrd="0" destOrd="3" presId="urn:microsoft.com/office/officeart/2005/8/layout/vList5"/>
    <dgm:cxn modelId="{20793D53-52E6-49E2-A8D1-EF0A88DA54EE}" type="presOf" srcId="{92C93576-C42C-4E0E-B631-1BC2FD82B9E5}" destId="{81D7DAE2-35DA-4F0B-AFE1-5312C7F8796D}" srcOrd="0" destOrd="1" presId="urn:microsoft.com/office/officeart/2005/8/layout/vList5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D50DB58E-44B8-40E2-8F04-6186652500E0}" type="presOf" srcId="{BD186AB5-78BF-412B-A91A-0898C9BD8868}" destId="{81D7DAE2-35DA-4F0B-AFE1-5312C7F8796D}" srcOrd="0" destOrd="2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7377359E-25DE-4546-AC44-C048854D17F6}" type="presOf" srcId="{0DADECB7-5AF2-4A2D-9351-7EC01C5C19F9}" destId="{81D7DAE2-35DA-4F0B-AFE1-5312C7F8796D}" srcOrd="0" destOrd="6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15CA37D1-0479-41C0-B4D1-34C638E67268}" type="presOf" srcId="{BFA33585-2042-4583-A10B-CD122C69A3ED}" destId="{81D7DAE2-35DA-4F0B-AFE1-5312C7F8796D}" srcOrd="0" destOrd="5" presId="urn:microsoft.com/office/officeart/2005/8/layout/vList5"/>
    <dgm:cxn modelId="{C6B4BCE5-B4B9-436D-8625-F11EAD5F692A}" srcId="{DA0F17B9-5EF3-4CC1-8BAE-19AE40F9D92B}" destId="{BFA33585-2042-4583-A10B-CD122C69A3ED}" srcOrd="5" destOrd="0" parTransId="{B6108023-CDD9-4C99-9EF1-A4C6988D220A}" sibTransId="{F6534251-D055-48EE-8905-2C549E8546C4}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+mn-lt"/>
              <a:ea typeface="+mn-ea"/>
              <a:cs typeface="+mn-cs"/>
            </a:rPr>
            <a:t>Nível de Controle Interno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Controle Interno é responsável por todas as Unidades Gestoras do Município, exceto Poder Legislativo e Estatais Dependentes e Não Dependentes. Como definir o nível de Controle Interno nessa situação?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Os entes podem possuir os dois níveis de controle interno: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Unidade Central e Unidade Setorial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 Na situação acima teríamos:</a:t>
          </a:r>
        </a:p>
      </dgm:t>
    </dgm:pt>
    <dgm:pt modelId="{7B2569AA-F82C-4EF6-A56D-56CA75749375}" type="parTrans" cxnId="{5E069CC8-ABCB-4CF7-B4ED-CDC09B9762D7}">
      <dgm:prSet/>
      <dgm:spPr/>
      <dgm:t>
        <a:bodyPr/>
        <a:lstStyle/>
        <a:p>
          <a:endParaRPr lang="pt-BR"/>
        </a:p>
      </dgm:t>
    </dgm:pt>
    <dgm:pt modelId="{FA07750B-74B2-4BC5-A7E7-9E0D6ABBDDE8}" type="sibTrans" cxnId="{5E069CC8-ABCB-4CF7-B4ED-CDC09B9762D7}">
      <dgm:prSet/>
      <dgm:spPr/>
      <dgm:t>
        <a:bodyPr/>
        <a:lstStyle/>
        <a:p>
          <a:endParaRPr lang="pt-BR"/>
        </a:p>
      </dgm:t>
    </dgm:pt>
    <dgm:pt modelId="{0C0E406E-B7A9-4D74-9B71-8ABC4AB0E4DD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 – Contas de </a:t>
          </a:r>
          <a:r>
            <a:rPr lang="pt-BR" sz="3200" b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Governo – </a:t>
          </a:r>
          <a:r>
            <a:rPr lang="pt-BR" sz="32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Unidade Central</a:t>
          </a:r>
          <a:r>
            <a:rPr lang="pt-BR" sz="3200" b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 todas as informações por UG, exceto Câmara.</a:t>
          </a:r>
        </a:p>
      </dgm:t>
    </dgm:pt>
    <dgm:pt modelId="{F2EFA3E1-8EF6-449A-91B1-0853311C299A}" type="parTrans" cxnId="{FAC749CB-52B0-4C66-8C0A-7F28EC88EFA3}">
      <dgm:prSet/>
      <dgm:spPr/>
      <dgm:t>
        <a:bodyPr/>
        <a:lstStyle/>
        <a:p>
          <a:endParaRPr lang="pt-BR"/>
        </a:p>
      </dgm:t>
    </dgm:pt>
    <dgm:pt modelId="{CF5F591C-AF35-4E48-80B0-D3C68DC1F05C}" type="sibTrans" cxnId="{FAC749CB-52B0-4C66-8C0A-7F28EC88EFA3}">
      <dgm:prSet/>
      <dgm:spPr/>
      <dgm:t>
        <a:bodyPr/>
        <a:lstStyle/>
        <a:p>
          <a:endParaRPr lang="pt-BR"/>
        </a:p>
      </dgm:t>
    </dgm:pt>
    <dgm:pt modelId="{FCD0FCF2-D6D9-4AC9-8F5A-70C48887D395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 – Demais </a:t>
          </a:r>
          <a:r>
            <a:rPr lang="pt-BR" sz="3200" b="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UG’s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do Executivo -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arquivo vazio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</a:t>
          </a:r>
        </a:p>
      </dgm:t>
    </dgm:pt>
    <dgm:pt modelId="{9B2F85E3-F0AE-4830-9790-1124D1CD7461}" type="parTrans" cxnId="{E56630DD-76BE-4BD7-AAA1-042A32E2D1FE}">
      <dgm:prSet/>
      <dgm:spPr/>
      <dgm:t>
        <a:bodyPr/>
        <a:lstStyle/>
        <a:p>
          <a:endParaRPr lang="pt-BR"/>
        </a:p>
      </dgm:t>
    </dgm:pt>
    <dgm:pt modelId="{702796DF-3519-4103-A93C-973398CE4191}" type="sibTrans" cxnId="{E56630DD-76BE-4BD7-AAA1-042A32E2D1FE}">
      <dgm:prSet/>
      <dgm:spPr/>
      <dgm:t>
        <a:bodyPr/>
        <a:lstStyle/>
        <a:p>
          <a:endParaRPr lang="pt-BR"/>
        </a:p>
      </dgm:t>
    </dgm:pt>
    <dgm:pt modelId="{F2BF89AA-51A7-495B-972D-669404F52413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3 – UG Câmara - </a:t>
          </a:r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Unidade Central</a:t>
          </a: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</a:t>
          </a:r>
        </a:p>
      </dgm:t>
    </dgm:pt>
    <dgm:pt modelId="{AF402E46-3B8E-46A9-9EA8-BBACDA0043B8}" type="parTrans" cxnId="{DF8EB7A8-9D97-4652-9CB8-84EE2AA38104}">
      <dgm:prSet/>
      <dgm:spPr/>
      <dgm:t>
        <a:bodyPr/>
        <a:lstStyle/>
        <a:p>
          <a:endParaRPr lang="pt-BR"/>
        </a:p>
      </dgm:t>
    </dgm:pt>
    <dgm:pt modelId="{DAD00FDC-DE42-4859-AEE7-86311393DBBE}" type="sibTrans" cxnId="{DF8EB7A8-9D97-4652-9CB8-84EE2AA38104}">
      <dgm:prSet/>
      <dgm:spPr/>
      <dgm:t>
        <a:bodyPr/>
        <a:lstStyle/>
        <a:p>
          <a:endParaRPr lang="pt-BR"/>
        </a:p>
      </dgm:t>
    </dgm:pt>
    <dgm:pt modelId="{C4689909-9D47-427D-8946-BB0C6F29F125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4 – Estatais – INFOCI não consta do ROL.</a:t>
          </a:r>
        </a:p>
      </dgm:t>
    </dgm:pt>
    <dgm:pt modelId="{6598D083-8B4D-4046-B194-9489AE5F1C87}" type="parTrans" cxnId="{5B070735-8686-48FD-A4B3-4BACA5F0D870}">
      <dgm:prSet/>
      <dgm:spPr/>
      <dgm:t>
        <a:bodyPr/>
        <a:lstStyle/>
        <a:p>
          <a:endParaRPr lang="pt-BR"/>
        </a:p>
      </dgm:t>
    </dgm:pt>
    <dgm:pt modelId="{DEB31283-647F-4BAE-B122-AF731A2431A1}" type="sibTrans" cxnId="{5B070735-8686-48FD-A4B3-4BACA5F0D870}">
      <dgm:prSet/>
      <dgm:spPr/>
      <dgm:t>
        <a:bodyPr/>
        <a:lstStyle/>
        <a:p>
          <a:endParaRPr lang="pt-BR"/>
        </a:p>
      </dgm:t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216992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459694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5B070735-8686-48FD-A4B3-4BACA5F0D870}" srcId="{DA0F17B9-5EF3-4CC1-8BAE-19AE40F9D92B}" destId="{C4689909-9D47-427D-8946-BB0C6F29F125}" srcOrd="5" destOrd="0" parTransId="{6598D083-8B4D-4046-B194-9489AE5F1C87}" sibTransId="{DEB31283-647F-4BAE-B122-AF731A2431A1}"/>
    <dgm:cxn modelId="{F601813D-1BBF-4F9B-B5B4-A37BD322D6BA}" type="presOf" srcId="{0C0E406E-B7A9-4D74-9B71-8ABC4AB0E4DD}" destId="{81D7DAE2-35DA-4F0B-AFE1-5312C7F8796D}" srcOrd="0" destOrd="2" presId="urn:microsoft.com/office/officeart/2005/8/layout/vList5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DF8EB7A8-9D97-4652-9CB8-84EE2AA38104}" srcId="{DA0F17B9-5EF3-4CC1-8BAE-19AE40F9D92B}" destId="{F2BF89AA-51A7-495B-972D-669404F52413}" srcOrd="4" destOrd="0" parTransId="{AF402E46-3B8E-46A9-9EA8-BBACDA0043B8}" sibTransId="{DAD00FDC-DE42-4859-AEE7-86311393DBBE}"/>
    <dgm:cxn modelId="{5E069CC8-ABCB-4CF7-B4ED-CDC09B9762D7}" srcId="{DA0F17B9-5EF3-4CC1-8BAE-19AE40F9D92B}" destId="{B62FD21B-BBB8-49DA-AA4A-0CCA672EFFF4}" srcOrd="1" destOrd="0" parTransId="{7B2569AA-F82C-4EF6-A56D-56CA75749375}" sibTransId="{FA07750B-74B2-4BC5-A7E7-9E0D6ABBDDE8}"/>
    <dgm:cxn modelId="{FAC749CB-52B0-4C66-8C0A-7F28EC88EFA3}" srcId="{DA0F17B9-5EF3-4CC1-8BAE-19AE40F9D92B}" destId="{0C0E406E-B7A9-4D74-9B71-8ABC4AB0E4DD}" srcOrd="2" destOrd="0" parTransId="{F2EFA3E1-8EF6-449A-91B1-0853311C299A}" sibTransId="{CF5F591C-AF35-4E48-80B0-D3C68DC1F05C}"/>
    <dgm:cxn modelId="{E56630DD-76BE-4BD7-AAA1-042A32E2D1FE}" srcId="{DA0F17B9-5EF3-4CC1-8BAE-19AE40F9D92B}" destId="{FCD0FCF2-D6D9-4AC9-8F5A-70C48887D395}" srcOrd="3" destOrd="0" parTransId="{9B2F85E3-F0AE-4830-9790-1124D1CD7461}" sibTransId="{702796DF-3519-4103-A93C-973398CE4191}"/>
    <dgm:cxn modelId="{E109BAE4-B8A9-4BEA-B905-42278D4BE37A}" type="presOf" srcId="{FCD0FCF2-D6D9-4AC9-8F5A-70C48887D395}" destId="{81D7DAE2-35DA-4F0B-AFE1-5312C7F8796D}" srcOrd="0" destOrd="3" presId="urn:microsoft.com/office/officeart/2005/8/layout/vList5"/>
    <dgm:cxn modelId="{8BA4F9EF-515A-4C50-9AAE-2D89A71D107F}" type="presOf" srcId="{C4689909-9D47-427D-8946-BB0C6F29F125}" destId="{81D7DAE2-35DA-4F0B-AFE1-5312C7F8796D}" srcOrd="0" destOrd="5" presId="urn:microsoft.com/office/officeart/2005/8/layout/vList5"/>
    <dgm:cxn modelId="{3788B1F1-281D-4C35-8BFE-1B1D35181101}" type="presOf" srcId="{F2BF89AA-51A7-495B-972D-669404F52413}" destId="{81D7DAE2-35DA-4F0B-AFE1-5312C7F8796D}" srcOrd="0" destOrd="4" presId="urn:microsoft.com/office/officeart/2005/8/layout/vList5"/>
    <dgm:cxn modelId="{C6BD45FA-9030-43DE-A7A4-B709B9161A10}" type="presOf" srcId="{B62FD21B-BBB8-49DA-AA4A-0CCA672EFFF4}" destId="{81D7DAE2-35DA-4F0B-AFE1-5312C7F8796D}" srcOrd="0" destOrd="1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INFOCI X DOCSPCA</a:t>
          </a:r>
          <a:endParaRPr lang="pt-BR" sz="28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arquivo INFOCI deverá ser referenciado no arquivo DOCSPCA?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Não.  Por ser um arquivo estruturado, o arquivo INFOCI.XML não deve ser referenciado no DOCSPCA.XML.  </a:t>
          </a:r>
        </a:p>
      </dgm:t>
    </dgm:pt>
    <dgm:pt modelId="{7B2569AA-F82C-4EF6-A56D-56CA75749375}" type="parTrans" cxnId="{5E069CC8-ABCB-4CF7-B4ED-CDC09B9762D7}">
      <dgm:prSet/>
      <dgm:spPr/>
    </dgm:pt>
    <dgm:pt modelId="{FA07750B-74B2-4BC5-A7E7-9E0D6ABBDDE8}" type="sibTrans" cxnId="{5E069CC8-ABCB-4CF7-B4ED-CDC09B9762D7}">
      <dgm:prSet/>
      <dgm:spPr/>
    </dgm:pt>
    <dgm:pt modelId="{9C581315-23BD-4319-8859-752B26289321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948757-210D-44EF-BCDB-4B8ACBA253B9}" type="parTrans" cxnId="{03B2E874-E0CE-488A-887B-2B8598916ED9}">
      <dgm:prSet/>
      <dgm:spPr/>
    </dgm:pt>
    <dgm:pt modelId="{192C1FBB-3652-419E-AA5D-86ECEE72795F}" type="sibTrans" cxnId="{03B2E874-E0CE-488A-887B-2B8598916ED9}">
      <dgm:prSet/>
      <dgm:spPr/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49004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03B2E874-E0CE-488A-887B-2B8598916ED9}" srcId="{DA0F17B9-5EF3-4CC1-8BAE-19AE40F9D92B}" destId="{9C581315-23BD-4319-8859-752B26289321}" srcOrd="1" destOrd="0" parTransId="{C7948757-210D-44EF-BCDB-4B8ACBA253B9}" sibTransId="{192C1FBB-3652-419E-AA5D-86ECEE72795F}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A7F44BA3-6633-4FBD-A9E5-D13D30306989}" type="presOf" srcId="{9C581315-23BD-4319-8859-752B26289321}" destId="{81D7DAE2-35DA-4F0B-AFE1-5312C7F8796D}" srcOrd="0" destOrd="1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5E069CC8-ABCB-4CF7-B4ED-CDC09B9762D7}" srcId="{DA0F17B9-5EF3-4CC1-8BAE-19AE40F9D92B}" destId="{B62FD21B-BBB8-49DA-AA4A-0CCA672EFFF4}" srcOrd="2" destOrd="0" parTransId="{7B2569AA-F82C-4EF6-A56D-56CA75749375}" sibTransId="{FA07750B-74B2-4BC5-A7E7-9E0D6ABBDDE8}"/>
    <dgm:cxn modelId="{C6BD45FA-9030-43DE-A7A4-B709B9161A10}" type="presOf" srcId="{B62FD21B-BBB8-49DA-AA4A-0CCA672EFFF4}" destId="{81D7DAE2-35DA-4F0B-AFE1-5312C7F8796D}" srcOrd="0" destOrd="2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15D3900-B5BB-455A-A9D5-DAB81B188BA1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0F17B9-5EF3-4CC1-8BAE-19AE40F9D92B}">
      <dgm:prSet phldrT="[Texto]" custT="1"/>
      <dgm:spPr>
        <a:xfrm>
          <a:off x="461834" y="278586"/>
          <a:ext cx="2873200" cy="200459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Estruturas </a:t>
          </a:r>
          <a:b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</a:br>
          <a:r>
            <a:rPr lang="pt-BR" sz="40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do INFOCI</a:t>
          </a:r>
        </a:p>
      </dgm:t>
    </dgm:pt>
    <dgm:pt modelId="{703578EC-8711-42C8-9045-E139032C7072}" type="parTrans" cxnId="{47B8B076-CAF8-4271-9749-3C839838D5D3}">
      <dgm:prSet/>
      <dgm:spPr/>
      <dgm:t>
        <a:bodyPr/>
        <a:lstStyle/>
        <a:p>
          <a:endParaRPr lang="pt-BR" sz="2800"/>
        </a:p>
      </dgm:t>
    </dgm:pt>
    <dgm:pt modelId="{1D16A228-C9A6-403C-900F-2A2432E78C98}" type="sibTrans" cxnId="{47B8B076-CAF8-4271-9749-3C839838D5D3}">
      <dgm:prSet/>
      <dgm:spPr/>
      <dgm:t>
        <a:bodyPr/>
        <a:lstStyle/>
        <a:p>
          <a:endParaRPr lang="pt-BR" sz="2800"/>
        </a:p>
      </dgm:t>
    </dgm:pt>
    <dgm:pt modelId="{1469F22F-907A-4674-A09E-030B7BAB8FCE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r>
            <a:rPr lang="pt-BR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INFOCI possui quatro estruturas, cada uma prevendo um conjunto de informações. Como funcionam?</a:t>
          </a:r>
        </a:p>
      </dgm:t>
    </dgm:pt>
    <dgm:pt modelId="{9380C0CA-E472-405F-B8D3-7F7EC6296252}" type="parTrans" cxnId="{25D89630-0714-4F53-AAA4-2CC796BD57F3}">
      <dgm:prSet/>
      <dgm:spPr/>
      <dgm:t>
        <a:bodyPr/>
        <a:lstStyle/>
        <a:p>
          <a:endParaRPr lang="pt-BR"/>
        </a:p>
      </dgm:t>
    </dgm:pt>
    <dgm:pt modelId="{C432D0E9-7790-4202-9865-EF451547F11D}" type="sibTrans" cxnId="{25D89630-0714-4F53-AAA4-2CC796BD57F3}">
      <dgm:prSet/>
      <dgm:spPr/>
      <dgm:t>
        <a:bodyPr/>
        <a:lstStyle/>
        <a:p>
          <a:endParaRPr lang="pt-BR"/>
        </a:p>
      </dgm:t>
    </dgm:pt>
    <dgm:pt modelId="{B62FD21B-BBB8-49DA-AA4A-0CCA672EFFF4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>
            <a:buFontTx/>
            <a:buNone/>
          </a:pPr>
          <a:r>
            <a:rPr lang="pt-BR" sz="3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Cada estrutura se repete a cada conjunto de informações. Assim, se a primeira estrutura só possuir um conjunto de informações, será encaminhada apenas uma vez. Se tiver duas, duas vezes. As demais também se  repetirão quantas vezes for necessário.  </a:t>
          </a:r>
        </a:p>
      </dgm:t>
    </dgm:pt>
    <dgm:pt modelId="{7B2569AA-F82C-4EF6-A56D-56CA75749375}" type="parTrans" cxnId="{5E069CC8-ABCB-4CF7-B4ED-CDC09B9762D7}">
      <dgm:prSet/>
      <dgm:spPr/>
      <dgm:t>
        <a:bodyPr/>
        <a:lstStyle/>
        <a:p>
          <a:endParaRPr lang="pt-BR"/>
        </a:p>
      </dgm:t>
    </dgm:pt>
    <dgm:pt modelId="{FA07750B-74B2-4BC5-A7E7-9E0D6ABBDDE8}" type="sibTrans" cxnId="{5E069CC8-ABCB-4CF7-B4ED-CDC09B9762D7}">
      <dgm:prSet/>
      <dgm:spPr/>
      <dgm:t>
        <a:bodyPr/>
        <a:lstStyle/>
        <a:p>
          <a:endParaRPr lang="pt-BR"/>
        </a:p>
      </dgm:t>
    </dgm:pt>
    <dgm:pt modelId="{9C581315-23BD-4319-8859-752B26289321}">
      <dgm:prSet custT="1"/>
      <dgm:spPr>
        <a:xfrm rot="5400000">
          <a:off x="6437191" y="-2844978"/>
          <a:ext cx="2047415" cy="8251728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just"/>
          <a:endParaRPr lang="pt-BR" sz="32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948757-210D-44EF-BCDB-4B8ACBA253B9}" type="parTrans" cxnId="{03B2E874-E0CE-488A-887B-2B8598916ED9}">
      <dgm:prSet/>
      <dgm:spPr/>
      <dgm:t>
        <a:bodyPr/>
        <a:lstStyle/>
        <a:p>
          <a:endParaRPr lang="pt-BR"/>
        </a:p>
      </dgm:t>
    </dgm:pt>
    <dgm:pt modelId="{192C1FBB-3652-419E-AA5D-86ECEE72795F}" type="sibTrans" cxnId="{03B2E874-E0CE-488A-887B-2B8598916ED9}">
      <dgm:prSet/>
      <dgm:spPr/>
      <dgm:t>
        <a:bodyPr/>
        <a:lstStyle/>
        <a:p>
          <a:endParaRPr lang="pt-BR"/>
        </a:p>
      </dgm:t>
    </dgm:pt>
    <dgm:pt modelId="{205F994D-C36F-46B8-9A3A-9F44BA8C4B0F}" type="pres">
      <dgm:prSet presAssocID="{E15D3900-B5BB-455A-A9D5-DAB81B188BA1}" presName="Name0" presStyleCnt="0">
        <dgm:presLayoutVars>
          <dgm:dir/>
          <dgm:animLvl val="lvl"/>
          <dgm:resizeHandles val="exact"/>
        </dgm:presLayoutVars>
      </dgm:prSet>
      <dgm:spPr/>
    </dgm:pt>
    <dgm:pt modelId="{ECB501DF-4189-4EC2-A214-5E90B29A4ED4}" type="pres">
      <dgm:prSet presAssocID="{DA0F17B9-5EF3-4CC1-8BAE-19AE40F9D92B}" presName="linNode" presStyleCnt="0"/>
      <dgm:spPr/>
    </dgm:pt>
    <dgm:pt modelId="{5963E82A-5BD0-4FE6-813C-6E3681CFBF9D}" type="pres">
      <dgm:prSet presAssocID="{DA0F17B9-5EF3-4CC1-8BAE-19AE40F9D92B}" presName="parentText" presStyleLbl="node1" presStyleIdx="0" presStyleCnt="1" custScaleX="140010" custScaleY="100098" custLinFactNeighborX="-10528" custLinFactNeighborY="-98">
        <dgm:presLayoutVars>
          <dgm:chMax val="1"/>
          <dgm:bulletEnabled val="1"/>
        </dgm:presLayoutVars>
      </dgm:prSet>
      <dgm:spPr/>
    </dgm:pt>
    <dgm:pt modelId="{81D7DAE2-35DA-4F0B-AFE1-5312C7F8796D}" type="pres">
      <dgm:prSet presAssocID="{DA0F17B9-5EF3-4CC1-8BAE-19AE40F9D92B}" presName="descendantText" presStyleLbl="alignAccFollowNode1" presStyleIdx="0" presStyleCnt="1" custScaleX="214589" custScaleY="125245" custLinFactNeighborX="27276" custLinFactNeighborY="1852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25D89630-0714-4F53-AAA4-2CC796BD57F3}" srcId="{DA0F17B9-5EF3-4CC1-8BAE-19AE40F9D92B}" destId="{1469F22F-907A-4674-A09E-030B7BAB8FCE}" srcOrd="0" destOrd="0" parTransId="{9380C0CA-E472-405F-B8D3-7F7EC6296252}" sibTransId="{C432D0E9-7790-4202-9865-EF451547F11D}"/>
    <dgm:cxn modelId="{03B2E874-E0CE-488A-887B-2B8598916ED9}" srcId="{DA0F17B9-5EF3-4CC1-8BAE-19AE40F9D92B}" destId="{9C581315-23BD-4319-8859-752B26289321}" srcOrd="1" destOrd="0" parTransId="{C7948757-210D-44EF-BCDB-4B8ACBA253B9}" sibTransId="{192C1FBB-3652-419E-AA5D-86ECEE72795F}"/>
    <dgm:cxn modelId="{47B8B076-CAF8-4271-9749-3C839838D5D3}" srcId="{E15D3900-B5BB-455A-A9D5-DAB81B188BA1}" destId="{DA0F17B9-5EF3-4CC1-8BAE-19AE40F9D92B}" srcOrd="0" destOrd="0" parTransId="{703578EC-8711-42C8-9045-E139032C7072}" sibTransId="{1D16A228-C9A6-403C-900F-2A2432E78C98}"/>
    <dgm:cxn modelId="{DF742087-EBFA-4945-A10E-1BB5F6EDBDDE}" type="presOf" srcId="{1469F22F-907A-4674-A09E-030B7BAB8FCE}" destId="{81D7DAE2-35DA-4F0B-AFE1-5312C7F8796D}" srcOrd="0" destOrd="0" presId="urn:microsoft.com/office/officeart/2005/8/layout/vList5"/>
    <dgm:cxn modelId="{3A18FE9A-765C-42D3-A722-74AAA89E1024}" type="presOf" srcId="{E15D3900-B5BB-455A-A9D5-DAB81B188BA1}" destId="{205F994D-C36F-46B8-9A3A-9F44BA8C4B0F}" srcOrd="0" destOrd="0" presId="urn:microsoft.com/office/officeart/2005/8/layout/vList5"/>
    <dgm:cxn modelId="{A7F44BA3-6633-4FBD-A9E5-D13D30306989}" type="presOf" srcId="{9C581315-23BD-4319-8859-752B26289321}" destId="{81D7DAE2-35DA-4F0B-AFE1-5312C7F8796D}" srcOrd="0" destOrd="1" presId="urn:microsoft.com/office/officeart/2005/8/layout/vList5"/>
    <dgm:cxn modelId="{9BDA68A4-5069-4DEA-A056-B398AE5F1726}" type="presOf" srcId="{DA0F17B9-5EF3-4CC1-8BAE-19AE40F9D92B}" destId="{5963E82A-5BD0-4FE6-813C-6E3681CFBF9D}" srcOrd="0" destOrd="0" presId="urn:microsoft.com/office/officeart/2005/8/layout/vList5"/>
    <dgm:cxn modelId="{5E069CC8-ABCB-4CF7-B4ED-CDC09B9762D7}" srcId="{DA0F17B9-5EF3-4CC1-8BAE-19AE40F9D92B}" destId="{B62FD21B-BBB8-49DA-AA4A-0CCA672EFFF4}" srcOrd="2" destOrd="0" parTransId="{7B2569AA-F82C-4EF6-A56D-56CA75749375}" sibTransId="{FA07750B-74B2-4BC5-A7E7-9E0D6ABBDDE8}"/>
    <dgm:cxn modelId="{C6BD45FA-9030-43DE-A7A4-B709B9161A10}" type="presOf" srcId="{B62FD21B-BBB8-49DA-AA4A-0CCA672EFFF4}" destId="{81D7DAE2-35DA-4F0B-AFE1-5312C7F8796D}" srcOrd="0" destOrd="2" presId="urn:microsoft.com/office/officeart/2005/8/layout/vList5"/>
    <dgm:cxn modelId="{8390BCEA-333F-4BB3-A040-033ADE519E28}" type="presParOf" srcId="{205F994D-C36F-46B8-9A3A-9F44BA8C4B0F}" destId="{ECB501DF-4189-4EC2-A214-5E90B29A4ED4}" srcOrd="0" destOrd="0" presId="urn:microsoft.com/office/officeart/2005/8/layout/vList5"/>
    <dgm:cxn modelId="{F7589417-B0D9-49D2-BF93-340FF12534FC}" type="presParOf" srcId="{ECB501DF-4189-4EC2-A214-5E90B29A4ED4}" destId="{5963E82A-5BD0-4FE6-813C-6E3681CFBF9D}" srcOrd="0" destOrd="0" presId="urn:microsoft.com/office/officeart/2005/8/layout/vList5"/>
    <dgm:cxn modelId="{359FA07F-61C6-41C1-9DED-D262B25E7C68}" type="presParOf" srcId="{ECB501DF-4189-4EC2-A214-5E90B29A4ED4}" destId="{81D7DAE2-35DA-4F0B-AFE1-5312C7F879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92A6E-1332-4481-8222-B1B441605805}">
      <dsp:nvSpPr>
        <dsp:cNvPr id="0" name=""/>
        <dsp:cNvSpPr/>
      </dsp:nvSpPr>
      <dsp:spPr>
        <a:xfrm>
          <a:off x="0" y="2158291"/>
          <a:ext cx="10283482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01DF19-366F-4D94-937D-89764F738306}">
      <dsp:nvSpPr>
        <dsp:cNvPr id="0" name=""/>
        <dsp:cNvSpPr/>
      </dsp:nvSpPr>
      <dsp:spPr>
        <a:xfrm>
          <a:off x="583335" y="957756"/>
          <a:ext cx="9055851" cy="2364959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084" tIns="0" rIns="272084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tx1"/>
              </a:solidFill>
            </a:rPr>
            <a:t>NOVO ARQUIVO ESTRUTURADO - INFOCI.XML</a:t>
          </a:r>
        </a:p>
      </dsp:txBody>
      <dsp:txXfrm>
        <a:off x="698783" y="1073204"/>
        <a:ext cx="8824955" cy="21340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139442" y="-1753712"/>
          <a:ext cx="5442193" cy="8960246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Como encaminhar o arquivo vazio nas </a:t>
          </a:r>
          <a:r>
            <a:rPr lang="pt-BR" sz="32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UG’s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que não possuem Unidade Setorial?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Encaminhar o arquivo no formato abaixo: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i="0" kern="1200" dirty="0"/>
            <a:t>&lt;?</a:t>
          </a:r>
          <a:r>
            <a:rPr lang="pt-BR" sz="3200" b="0" i="0" kern="1200" dirty="0" err="1"/>
            <a:t>xml</a:t>
          </a:r>
          <a:r>
            <a:rPr lang="pt-BR" sz="3200" b="0" i="0" kern="1200" dirty="0"/>
            <a:t> </a:t>
          </a:r>
          <a:r>
            <a:rPr lang="pt-BR" sz="3200" b="0" i="0" kern="1200" dirty="0" err="1"/>
            <a:t>version</a:t>
          </a:r>
          <a:r>
            <a:rPr lang="pt-BR" sz="3200" b="0" i="0" kern="1200" dirty="0"/>
            <a:t>="1.0" </a:t>
          </a:r>
          <a:r>
            <a:rPr lang="pt-BR" sz="3200" b="0" i="0" kern="1200" dirty="0" err="1"/>
            <a:t>encoding</a:t>
          </a:r>
          <a:r>
            <a:rPr lang="pt-BR" sz="3200" b="0" i="0" kern="1200" dirty="0"/>
            <a:t>="UTF-8"?&gt;</a:t>
          </a: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600" b="0" i="0" kern="1200"/>
            <a:t>&lt;PrestacaoContasAnual&gt;</a:t>
          </a:r>
          <a:endParaRPr lang="pt-BR" sz="3600" b="0" i="0" kern="1200" dirty="0"/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600" b="0" i="0" kern="1200"/>
            <a:t>&lt;InformacoesControleInterno_Schema/&gt;</a:t>
          </a:r>
          <a:endParaRPr lang="pt-BR" sz="3600" b="0" i="0" kern="1200" dirty="0"/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600" b="0" i="0" kern="1200" dirty="0"/>
            <a:t>&lt;/</a:t>
          </a:r>
          <a:r>
            <a:rPr lang="pt-BR" sz="3600" b="0" i="0" kern="1200" dirty="0" err="1"/>
            <a:t>PrestacaoContasAnual</a:t>
          </a:r>
          <a:r>
            <a:rPr lang="pt-BR" sz="3600" b="0" i="0" kern="1200" dirty="0"/>
            <a:t>&gt;</a:t>
          </a:r>
        </a:p>
      </dsp:txBody>
      <dsp:txXfrm rot="-5400000">
        <a:off x="2380416" y="270980"/>
        <a:ext cx="8694580" cy="4910861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2379125" cy="543687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Arquivo vazio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16139" y="116139"/>
        <a:ext cx="2146847" cy="52045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572080" y="-890768"/>
          <a:ext cx="5872079" cy="7665083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Nesse campo deve ser informado o ano da Prestação de Contas atual ou da última PCA em que o Controle Interno se manifestou?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O ano a ser informado é aquele em que o Controle Interno se manifestou pela última vez.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: 2020, 2019, etc.</a:t>
          </a:r>
        </a:p>
      </dsp:txBody>
      <dsp:txXfrm rot="-5400000">
        <a:off x="3675579" y="292384"/>
        <a:ext cx="7378432" cy="5298777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670036" cy="586633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Exercício da Última Manifestação do Controle Interno 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79156" y="179156"/>
        <a:ext cx="3311724" cy="55080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884773" y="-711305"/>
          <a:ext cx="5738979" cy="7172796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Nesse campo a opinião do Controle Interno deve ser aquela referente ao ano informado no campo “</a:t>
          </a:r>
          <a:r>
            <a:rPr lang="pt-BR" sz="32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Exercício da Última Manifestação do Controle Interno “ ou ao da PCA/2021? </a:t>
          </a:r>
          <a:endParaRPr lang="pt-BR" sz="3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Informar a opinião do Controle Interno sobre os procedimentos aplicados na PCA de referência, no caso,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2021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</a:t>
          </a:r>
        </a:p>
      </dsp:txBody>
      <dsp:txXfrm rot="-5400000">
        <a:off x="4167865" y="285757"/>
        <a:ext cx="6892642" cy="5178671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4163378" cy="573336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Opinião do Controle Interno sobre os Procedimentos Aplicados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203239" y="203239"/>
        <a:ext cx="3756900" cy="532688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910493" y="-789023"/>
          <a:ext cx="5635642" cy="7224694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Controle Interno realizou procedimentos que não constam da Tabela Referencial I </a:t>
          </a:r>
          <a:r>
            <a:rPr lang="pt-BR" sz="24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(Anexo III da IN 68/2020).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É possível informar no arquivo?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Não. Devem ser informados apenas os procedimentos que constam da tabela referencial e que foram realizados. Possivelmente a Tabela Referencial I será atualizada na próxima revisão da IN 68/2020.</a:t>
          </a:r>
        </a:p>
      </dsp:txBody>
      <dsp:txXfrm rot="-5400000">
        <a:off x="4115968" y="280611"/>
        <a:ext cx="6949585" cy="508542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4109398" cy="563013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Procedimentos Aplicados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200604" y="200604"/>
        <a:ext cx="3708190" cy="522892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423777" y="-1281242"/>
          <a:ext cx="5635642" cy="8198127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Campo possui tamanho de 5 dígitos inteiros. Como informar valores superiores a 5 dígitos?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Ex. valor de saldo 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bancários.</a:t>
          </a: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O Campo refere-se a amostra selecionada. Portanto, não é monetário.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: 10 contas bancárias; 5 folhas de pagamento.</a:t>
          </a:r>
        </a:p>
      </dsp:txBody>
      <dsp:txXfrm rot="-5400000">
        <a:off x="3142535" y="275109"/>
        <a:ext cx="7923018" cy="508542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141187" cy="563013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Universo do Ponto de Controle Analisado 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53340" y="153340"/>
        <a:ext cx="2834507" cy="532345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446592" y="-1258421"/>
          <a:ext cx="5635642" cy="8152497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 se a UG não possuir Tomada de Contas Especial (TCE)?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Caso a UG não possua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Tomada de Contas Especial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a estrutura não deverá ser enviada.  </a:t>
          </a:r>
        </a:p>
      </dsp:txBody>
      <dsp:txXfrm rot="-5400000">
        <a:off x="3188165" y="275115"/>
        <a:ext cx="7877388" cy="508542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184224" cy="563013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Tomada de Contas Especial 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55441" y="155441"/>
        <a:ext cx="2873342" cy="53192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446592" y="-1258421"/>
          <a:ext cx="5635642" cy="8152497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 UG possui Tomada de Contas Especial, mas ainda não houve baixa da Responsabilidade do Débito. Como informar o campo Motivo da Baixa da Responsabilidade do Débito?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A Portaria Normativa TC nº 05/2022 tornou o campo não obrigatório. Assim, em situações como essa o campo não deverá ser enviado.   </a:t>
          </a:r>
        </a:p>
      </dsp:txBody>
      <dsp:txXfrm rot="-5400000">
        <a:off x="3188165" y="275115"/>
        <a:ext cx="7877388" cy="508542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184224" cy="563013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Tomada de Contas Especial 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55441" y="155441"/>
        <a:ext cx="2873342" cy="53192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332548" y="-1600916"/>
          <a:ext cx="5635642" cy="8848480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Informações da Unidade de Controle Interno;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Informações sobre a atuação do Controle Interno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Informações sobre as Tomadas de Contas Especiais</a:t>
          </a:r>
        </a:p>
      </dsp:txBody>
      <dsp:txXfrm rot="-5400000">
        <a:off x="2726130" y="280611"/>
        <a:ext cx="8573371" cy="508542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2720846" cy="563013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O arquivo deverá conter</a:t>
          </a:r>
        </a:p>
      </dsp:txBody>
      <dsp:txXfrm>
        <a:off x="132821" y="132821"/>
        <a:ext cx="2455204" cy="5364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446592" y="-1252924"/>
          <a:ext cx="5635642" cy="8152497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arquivo poderá ser gerado manualmente?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Não é o ideal, mas é possível gerar o arquivo a partir de uma planilha de Excel, com o apoio de um profissional de TI. Também é possível criar o arquivo utilizando programas como o Bloco de Notas ou o </a:t>
          </a:r>
          <a:r>
            <a:rPr lang="pt-BR" sz="3200" b="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Notepad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++ </a:t>
          </a:r>
          <a:r>
            <a:rPr lang="pt-BR" sz="3200" b="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Portable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  </a:t>
          </a:r>
        </a:p>
      </dsp:txBody>
      <dsp:txXfrm rot="-5400000">
        <a:off x="3188165" y="280612"/>
        <a:ext cx="7877388" cy="508542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184224" cy="563013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Geração do arquivo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55441" y="155441"/>
        <a:ext cx="2873342" cy="53192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646954" y="-991376"/>
          <a:ext cx="5930488" cy="7924823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Nível de Controle Interno – Unidade Central:</a:t>
          </a:r>
          <a:endParaRPr lang="pt-BR" sz="3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A Unidade Central exerce o controle sem estar subordinada a outra unidade de controle interno. Cada Poder/Órgão pode ter o Controle Interno como Unidade Central.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: Poder Executivo; Poder Legislativo, Poder Judiciário, Ministério Público, etc.</a:t>
          </a:r>
        </a:p>
      </dsp:txBody>
      <dsp:txXfrm rot="-5400000">
        <a:off x="3649787" y="295294"/>
        <a:ext cx="7635320" cy="5351482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646434" cy="592468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Níveis de Controle Interno – Como identificar</a:t>
          </a:r>
        </a:p>
      </dsp:txBody>
      <dsp:txXfrm>
        <a:off x="178004" y="178004"/>
        <a:ext cx="3290426" cy="55686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646954" y="-991376"/>
          <a:ext cx="5930488" cy="7924823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Nível de Controle Interno – Unidade Setorial: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A Unidade Setorial exerce o controle, mas está subordinada à Unidade Central de Controle Interno. Cada Poder/Órgão pode constituir os dois níveis de Controle.</a:t>
          </a:r>
        </a:p>
      </dsp:txBody>
      <dsp:txXfrm rot="-5400000">
        <a:off x="3649787" y="295294"/>
        <a:ext cx="7635320" cy="5351482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646434" cy="592468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Níveis de Controle Interno – Como identificar</a:t>
          </a:r>
        </a:p>
      </dsp:txBody>
      <dsp:txXfrm>
        <a:off x="178004" y="178004"/>
        <a:ext cx="3290426" cy="55686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646954" y="-991376"/>
          <a:ext cx="5930488" cy="7924823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Nível de Controle Interno – Unidade Central: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Poder Executivo Municipal: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Contas de Governo.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Poder Legislativo Municipal: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 respectiva PCA.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Poder Executivo Estadual –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SECONT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Demais Poderes e Órgãos do Estado –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Nas respectivas </a:t>
          </a:r>
          <a:r>
            <a:rPr lang="pt-BR" sz="32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PCA’s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Nível de Controle Interno – Unidade Setorial: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-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 PCA da UG 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em que a unidade atua.</a:t>
          </a:r>
        </a:p>
      </dsp:txBody>
      <dsp:txXfrm rot="-5400000">
        <a:off x="3649787" y="295294"/>
        <a:ext cx="7635320" cy="5351482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646434" cy="592468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Níveis de Controle Interno e as remessas</a:t>
          </a:r>
        </a:p>
      </dsp:txBody>
      <dsp:txXfrm>
        <a:off x="178004" y="178004"/>
        <a:ext cx="3290426" cy="55686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3991860" y="-1526811"/>
          <a:ext cx="6190360" cy="9256071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Controle Interno é responsável por todas as Unidades Gestoras do Município, exceto Poder Legislativo e Estatais Dependentes e Não Dependentes. Como definir o nível de Controle Interno nessa situação?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Os entes podem possuir os dois níveis de controle interno: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Unidade Central e Unidade Setorial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 Na situação acima teríamos: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 – Contas de </a:t>
          </a:r>
          <a:r>
            <a:rPr lang="pt-BR" sz="3200" b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Governo – </a:t>
          </a:r>
          <a:r>
            <a:rPr lang="pt-BR" sz="32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Unidade Central</a:t>
          </a:r>
          <a:r>
            <a:rPr lang="pt-BR" sz="3200" b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 todas as informações por UG, exceto Câmara.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 – Demais </a:t>
          </a:r>
          <a:r>
            <a:rPr lang="pt-BR" sz="3200" b="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UG’s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do Executivo -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arquivo vazio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3 – UG Câmara - </a:t>
          </a: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Unidade Central</a:t>
          </a: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.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4 – Estatais – INFOCI não consta do ROL.</a:t>
          </a:r>
        </a:p>
      </dsp:txBody>
      <dsp:txXfrm rot="-5400000">
        <a:off x="2459005" y="308232"/>
        <a:ext cx="8953883" cy="558598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2457673" cy="61843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Nível de Controle Interno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19974" y="119974"/>
        <a:ext cx="2217725" cy="59443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446592" y="-1252924"/>
          <a:ext cx="5635642" cy="8152497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arquivo INFOCI deverá ser referenciado no arquivo DOCSPCA?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Não.  Por ser um arquivo estruturado, o arquivo INFOCI.XML não deve ser referenciado no DOCSPCA.XML.  </a:t>
          </a:r>
        </a:p>
      </dsp:txBody>
      <dsp:txXfrm rot="-5400000">
        <a:off x="3188165" y="280612"/>
        <a:ext cx="7877388" cy="508542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184224" cy="563013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INFOCI X DOCSPCA</a:t>
          </a:r>
          <a:endParaRPr lang="pt-BR" sz="28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55441" y="155441"/>
        <a:ext cx="2873342" cy="53192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7DAE2-35DA-4F0B-AFE1-5312C7F8796D}">
      <dsp:nvSpPr>
        <dsp:cNvPr id="0" name=""/>
        <dsp:cNvSpPr/>
      </dsp:nvSpPr>
      <dsp:spPr>
        <a:xfrm rot="5400000">
          <a:off x="4535538" y="-1412022"/>
          <a:ext cx="5635642" cy="8470692"/>
        </a:xfrm>
        <a:prstGeom prst="round2Same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 INFOCI possui quatro estruturas, cada uma prevendo um conjunto de informações. Como funcionam?</a:t>
          </a: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32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3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R: Cada estrutura se repete a cada conjunto de informações. Assim, se a primeira estrutura só possuir um conjunto de informações, será encaminhada apenas uma vez. Se tiver duas, duas vezes. As demais também se  repetirão quantas vezes for necessário.  </a:t>
          </a:r>
        </a:p>
      </dsp:txBody>
      <dsp:txXfrm rot="-5400000">
        <a:off x="3118014" y="280611"/>
        <a:ext cx="8195583" cy="5085424"/>
      </dsp:txXfrm>
    </dsp:sp>
    <dsp:sp modelId="{5963E82A-5BD0-4FE6-813C-6E3681CFBF9D}">
      <dsp:nvSpPr>
        <dsp:cNvPr id="0" name=""/>
        <dsp:cNvSpPr/>
      </dsp:nvSpPr>
      <dsp:spPr>
        <a:xfrm>
          <a:off x="0" y="0"/>
          <a:ext cx="3108801" cy="563013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Estruturas </a:t>
          </a:r>
          <a:b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</a:br>
          <a:r>
            <a:rPr lang="pt-BR" sz="40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do INFOCI</a:t>
          </a:r>
        </a:p>
      </dsp:txBody>
      <dsp:txXfrm>
        <a:off x="151759" y="151759"/>
        <a:ext cx="2805283" cy="5326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17/03/2022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30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646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202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529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118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808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376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40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40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417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521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580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36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985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993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501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5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7C5D920-5ADB-A547-A137-E6A10A8B6A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9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B43442B-5B9A-9944-8E9E-C4EBBAAE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921A0D-7F0A-0749-A9D7-93CC555F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361E2F-44CD-054C-BB3F-37BC3108E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2289-C69A-0D4C-900A-4229BC719EE8}" type="datetimeFigureOut">
              <a:rPr lang="pt-BR" smtClean="0"/>
              <a:t>17/03/2022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43F167-A468-C445-BDEC-E33A63A0A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DC083B-E3E2-F54B-B318-6346D688E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6F5AA56-3719-9D40-A076-DB995CB287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0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643357" y="5631677"/>
            <a:ext cx="6181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EQUIPE TÉCNICA CIDADES CONTAS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0986" y="3429000"/>
            <a:ext cx="1140126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solidFill>
                  <a:schemeClr val="bg1"/>
                </a:solidFill>
              </a:rPr>
              <a:t>PCA 2021</a:t>
            </a:r>
          </a:p>
          <a:p>
            <a:r>
              <a:rPr lang="pt-BR" sz="4400" b="1" dirty="0">
                <a:solidFill>
                  <a:schemeClr val="bg1"/>
                </a:solidFill>
              </a:rPr>
              <a:t>Tira dúvidas sobre o envio do arquivo INFOCI</a:t>
            </a:r>
            <a:br>
              <a:rPr lang="pt-BR" sz="4800" b="1" dirty="0">
                <a:solidFill>
                  <a:schemeClr val="bg1"/>
                </a:solidFill>
              </a:rPr>
            </a:br>
            <a:r>
              <a:rPr lang="pt-BR" sz="2400" b="1" dirty="0">
                <a:solidFill>
                  <a:schemeClr val="bg1"/>
                </a:solidFill>
              </a:rPr>
              <a:t>Informações do Controle Interno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10026869" y="6185675"/>
            <a:ext cx="1764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Março/2022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80986" y="466725"/>
            <a:ext cx="11527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</a:rPr>
              <a:t>Cidades Contas - Evento Orientativo</a:t>
            </a:r>
          </a:p>
        </p:txBody>
      </p:sp>
    </p:spTree>
    <p:extLst>
      <p:ext uri="{BB962C8B-B14F-4D97-AF65-F5344CB8AC3E}">
        <p14:creationId xmlns:p14="http://schemas.microsoft.com/office/powerpoint/2010/main" val="3996033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19500424"/>
              </p:ext>
            </p:extLst>
          </p:nvPr>
        </p:nvGraphicFramePr>
        <p:xfrm>
          <a:off x="182880" y="914400"/>
          <a:ext cx="11588706" cy="564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4442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9343250"/>
              </p:ext>
            </p:extLst>
          </p:nvPr>
        </p:nvGraphicFramePr>
        <p:xfrm>
          <a:off x="430924" y="1108038"/>
          <a:ext cx="11340662" cy="5447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4570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15902065"/>
              </p:ext>
            </p:extLst>
          </p:nvPr>
        </p:nvGraphicFramePr>
        <p:xfrm>
          <a:off x="430924" y="677732"/>
          <a:ext cx="11340662" cy="587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285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95130648"/>
              </p:ext>
            </p:extLst>
          </p:nvPr>
        </p:nvGraphicFramePr>
        <p:xfrm>
          <a:off x="430924" y="677732"/>
          <a:ext cx="11340662" cy="5744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0608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4077368"/>
              </p:ext>
            </p:extLst>
          </p:nvPr>
        </p:nvGraphicFramePr>
        <p:xfrm>
          <a:off x="430924" y="914400"/>
          <a:ext cx="11340662" cy="564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9092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10000686"/>
              </p:ext>
            </p:extLst>
          </p:nvPr>
        </p:nvGraphicFramePr>
        <p:xfrm>
          <a:off x="430924" y="914400"/>
          <a:ext cx="11340662" cy="564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2659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51082883"/>
              </p:ext>
            </p:extLst>
          </p:nvPr>
        </p:nvGraphicFramePr>
        <p:xfrm>
          <a:off x="430924" y="914400"/>
          <a:ext cx="11340662" cy="564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8251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54645399"/>
              </p:ext>
            </p:extLst>
          </p:nvPr>
        </p:nvGraphicFramePr>
        <p:xfrm>
          <a:off x="430924" y="914400"/>
          <a:ext cx="11340662" cy="564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72327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57657" y="1028343"/>
            <a:ext cx="61814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</a:rPr>
              <a:t>Equipe de negócio</a:t>
            </a:r>
          </a:p>
          <a:p>
            <a:r>
              <a:rPr lang="pt-BR" sz="2000" dirty="0">
                <a:solidFill>
                  <a:schemeClr val="bg1"/>
                </a:solidFill>
              </a:rPr>
              <a:t>Antônio José Bolsoni - gestor de negócio</a:t>
            </a:r>
          </a:p>
          <a:p>
            <a:r>
              <a:rPr lang="pt-BR" sz="2000" dirty="0">
                <a:solidFill>
                  <a:schemeClr val="bg1"/>
                </a:solidFill>
              </a:rPr>
              <a:t>Alexandre Rios Pechir</a:t>
            </a:r>
          </a:p>
          <a:p>
            <a:r>
              <a:rPr lang="pt-BR" sz="2000" dirty="0">
                <a:solidFill>
                  <a:schemeClr val="bg1"/>
                </a:solidFill>
              </a:rPr>
              <a:t>Beatriz Augusta Simmer</a:t>
            </a:r>
          </a:p>
          <a:p>
            <a:r>
              <a:rPr lang="pt-BR" sz="2000" dirty="0">
                <a:solidFill>
                  <a:schemeClr val="bg1"/>
                </a:solidFill>
              </a:rPr>
              <a:t>José Carlos Viana Gonçalves</a:t>
            </a:r>
          </a:p>
          <a:p>
            <a:r>
              <a:rPr lang="pt-BR" sz="2000" dirty="0">
                <a:solidFill>
                  <a:schemeClr val="bg1"/>
                </a:solidFill>
              </a:rPr>
              <a:t>Luis Gustavo S. de Carvalho</a:t>
            </a:r>
          </a:p>
          <a:p>
            <a:r>
              <a:rPr lang="pt-BR" sz="2000" dirty="0">
                <a:solidFill>
                  <a:schemeClr val="bg1"/>
                </a:solidFill>
              </a:rPr>
              <a:t>Rejane Maria Luchi de Carvalho </a:t>
            </a:r>
          </a:p>
          <a:p>
            <a:r>
              <a:rPr lang="pt-BR" sz="2000" dirty="0">
                <a:solidFill>
                  <a:schemeClr val="bg1"/>
                </a:solidFill>
              </a:rPr>
              <a:t>Rodrigo Lubiana Zanotti</a:t>
            </a:r>
          </a:p>
          <a:p>
            <a:r>
              <a:rPr lang="pt-BR" sz="2000" dirty="0">
                <a:solidFill>
                  <a:schemeClr val="bg1"/>
                </a:solidFill>
              </a:rPr>
              <a:t>Romário Figueiredo</a:t>
            </a:r>
          </a:p>
          <a:p>
            <a:r>
              <a:rPr lang="pt-BR" sz="2000" dirty="0">
                <a:solidFill>
                  <a:schemeClr val="bg1"/>
                </a:solidFill>
              </a:rPr>
              <a:t>Silvio Roberto Lessa Amin</a:t>
            </a:r>
          </a:p>
          <a:p>
            <a:r>
              <a:rPr lang="pt-BR" sz="2000" dirty="0">
                <a:solidFill>
                  <a:schemeClr val="bg1"/>
                </a:solidFill>
              </a:rPr>
              <a:t>Jaderval Freire Júnior</a:t>
            </a:r>
          </a:p>
          <a:p>
            <a:endParaRPr lang="pt-BR" sz="2000" dirty="0">
              <a:solidFill>
                <a:schemeClr val="bg1"/>
              </a:solidFill>
            </a:endParaRPr>
          </a:p>
          <a:p>
            <a:r>
              <a:rPr lang="pt-BR" sz="2000" dirty="0">
                <a:solidFill>
                  <a:schemeClr val="bg1"/>
                </a:solidFill>
              </a:rPr>
              <a:t>Equipe de TI</a:t>
            </a:r>
          </a:p>
          <a:p>
            <a:r>
              <a:rPr lang="pt-BR" sz="2000" dirty="0">
                <a:solidFill>
                  <a:schemeClr val="bg1"/>
                </a:solidFill>
              </a:rPr>
              <a:t>Gleidson Bertollo - gestor de TI</a:t>
            </a:r>
          </a:p>
          <a:p>
            <a:r>
              <a:rPr lang="pt-BR" sz="2000" dirty="0">
                <a:solidFill>
                  <a:schemeClr val="bg1"/>
                </a:solidFill>
              </a:rPr>
              <a:t>Andre Gustavo Coelho de Almeida</a:t>
            </a:r>
          </a:p>
          <a:p>
            <a:r>
              <a:rPr lang="pt-BR" sz="2000" dirty="0">
                <a:solidFill>
                  <a:schemeClr val="bg1"/>
                </a:solidFill>
              </a:rPr>
              <a:t>Danilo Rodrigues de Brito</a:t>
            </a:r>
          </a:p>
          <a:p>
            <a:r>
              <a:rPr lang="pt-BR" sz="2000" dirty="0" err="1">
                <a:solidFill>
                  <a:schemeClr val="bg1"/>
                </a:solidFill>
              </a:rPr>
              <a:t>Dieter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000" dirty="0" err="1">
                <a:solidFill>
                  <a:schemeClr val="bg1"/>
                </a:solidFill>
              </a:rPr>
              <a:t>Mutiz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000" dirty="0" err="1">
                <a:solidFill>
                  <a:schemeClr val="bg1"/>
                </a:solidFill>
              </a:rPr>
              <a:t>Dauvila</a:t>
            </a:r>
            <a:endParaRPr lang="pt-BR" sz="2000" dirty="0">
              <a:solidFill>
                <a:schemeClr val="bg1"/>
              </a:solidFill>
            </a:endParaRPr>
          </a:p>
          <a:p>
            <a:r>
              <a:rPr lang="pt-BR" sz="2000" dirty="0">
                <a:solidFill>
                  <a:schemeClr val="bg1"/>
                </a:solidFill>
              </a:rPr>
              <a:t>Camilla Santana </a:t>
            </a:r>
            <a:r>
              <a:rPr lang="pt-BR" sz="2000" dirty="0" err="1">
                <a:solidFill>
                  <a:schemeClr val="bg1"/>
                </a:solidFill>
              </a:rPr>
              <a:t>Feu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000" dirty="0" err="1">
                <a:solidFill>
                  <a:schemeClr val="bg1"/>
                </a:solidFill>
              </a:rPr>
              <a:t>Seif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000" dirty="0" err="1">
                <a:solidFill>
                  <a:schemeClr val="bg1"/>
                </a:solidFill>
              </a:rPr>
              <a:t>Eddine</a:t>
            </a: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57657" y="261612"/>
            <a:ext cx="4263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Equipe Cidades Contas</a:t>
            </a:r>
          </a:p>
        </p:txBody>
      </p:sp>
    </p:spTree>
    <p:extLst>
      <p:ext uri="{BB962C8B-B14F-4D97-AF65-F5344CB8AC3E}">
        <p14:creationId xmlns:p14="http://schemas.microsoft.com/office/powerpoint/2010/main" val="60173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57657" y="5631677"/>
            <a:ext cx="6181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EQUIPE TÉCNICA DO CIDADES CONTAS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716711" y="1176012"/>
            <a:ext cx="42633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bg1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8020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9916" y="294370"/>
            <a:ext cx="11649075" cy="83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endParaRPr lang="pt-BR" sz="2800" b="1" i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6157" y="387920"/>
            <a:ext cx="9596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accent1">
                    <a:lumMod val="50000"/>
                  </a:schemeClr>
                </a:solidFill>
              </a:rPr>
              <a:t>PCA 2021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280324350"/>
              </p:ext>
            </p:extLst>
          </p:nvPr>
        </p:nvGraphicFramePr>
        <p:xfrm>
          <a:off x="984738" y="1171292"/>
          <a:ext cx="10283483" cy="454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408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INFOCI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04007384"/>
              </p:ext>
            </p:extLst>
          </p:nvPr>
        </p:nvGraphicFramePr>
        <p:xfrm>
          <a:off x="430924" y="914400"/>
          <a:ext cx="11574610" cy="564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881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/>
        </p:nvGraphicFramePr>
        <p:xfrm>
          <a:off x="430924" y="914400"/>
          <a:ext cx="11340662" cy="564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019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INFOCI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6609089"/>
              </p:ext>
            </p:extLst>
          </p:nvPr>
        </p:nvGraphicFramePr>
        <p:xfrm>
          <a:off x="430924" y="784026"/>
          <a:ext cx="11574610" cy="5936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119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INFOCI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23620349"/>
              </p:ext>
            </p:extLst>
          </p:nvPr>
        </p:nvGraphicFramePr>
        <p:xfrm>
          <a:off x="430924" y="784026"/>
          <a:ext cx="11574610" cy="5936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44151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INFOCI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87416063"/>
              </p:ext>
            </p:extLst>
          </p:nvPr>
        </p:nvGraphicFramePr>
        <p:xfrm>
          <a:off x="430924" y="784026"/>
          <a:ext cx="11574610" cy="5936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4844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8488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25212737"/>
              </p:ext>
            </p:extLst>
          </p:nvPr>
        </p:nvGraphicFramePr>
        <p:xfrm>
          <a:off x="238461" y="548640"/>
          <a:ext cx="11715077" cy="6196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29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667" y="137695"/>
            <a:ext cx="1086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DÚVIDAS FREQUENTES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45471554"/>
              </p:ext>
            </p:extLst>
          </p:nvPr>
        </p:nvGraphicFramePr>
        <p:xfrm>
          <a:off x="430924" y="914400"/>
          <a:ext cx="11340662" cy="564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4777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7806</TotalTime>
  <Words>1012</Words>
  <Application>Microsoft Office PowerPoint</Application>
  <PresentationFormat>Widescreen</PresentationFormat>
  <Paragraphs>122</Paragraphs>
  <Slides>19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Antonio Jose Bolsoni</cp:lastModifiedBy>
  <cp:revision>538</cp:revision>
  <dcterms:created xsi:type="dcterms:W3CDTF">2019-12-06T19:40:08Z</dcterms:created>
  <dcterms:modified xsi:type="dcterms:W3CDTF">2022-03-17T17:47:27Z</dcterms:modified>
</cp:coreProperties>
</file>