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sldIdLst>
    <p:sldId id="257" r:id="rId2"/>
    <p:sldId id="303" r:id="rId3"/>
    <p:sldId id="305" r:id="rId4"/>
    <p:sldId id="304" r:id="rId5"/>
    <p:sldId id="306" r:id="rId6"/>
    <p:sldId id="307" r:id="rId7"/>
    <p:sldId id="309" r:id="rId8"/>
    <p:sldId id="308" r:id="rId9"/>
    <p:sldId id="311" r:id="rId10"/>
    <p:sldId id="312" r:id="rId11"/>
    <p:sldId id="315" r:id="rId12"/>
    <p:sldId id="313" r:id="rId13"/>
    <p:sldId id="316" r:id="rId14"/>
    <p:sldId id="318" r:id="rId15"/>
    <p:sldId id="314" r:id="rId16"/>
    <p:sldId id="310" r:id="rId17"/>
    <p:sldId id="317" r:id="rId18"/>
    <p:sldId id="302" r:id="rId19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494" autoAdjust="0"/>
  </p:normalViewPr>
  <p:slideViewPr>
    <p:cSldViewPr>
      <p:cViewPr varScale="1">
        <p:scale>
          <a:sx n="153" d="100"/>
          <a:sy n="153" d="100"/>
        </p:scale>
        <p:origin x="432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8973-F88F-4045-814C-029A8B63D67C}" type="datetimeFigureOut">
              <a:rPr lang="pt-BR" smtClean="0"/>
              <a:pPr/>
              <a:t>05/03/2018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7AB3-1475-4DD1-9918-AEC4F352F5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3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8973-F88F-4045-814C-029A8B63D67C}" type="datetimeFigureOut">
              <a:rPr lang="pt-BR" smtClean="0"/>
              <a:pPr/>
              <a:t>05/03/2018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7AB3-1475-4DD1-9918-AEC4F352F5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8973-F88F-4045-814C-029A8B63D67C}" type="datetimeFigureOut">
              <a:rPr lang="pt-BR" smtClean="0"/>
              <a:pPr/>
              <a:t>05/03/2018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7AB3-1475-4DD1-9918-AEC4F352F5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35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8973-F88F-4045-814C-029A8B63D67C}" type="datetimeFigureOut">
              <a:rPr lang="pt-BR" smtClean="0"/>
              <a:pPr/>
              <a:t>05/03/2018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7AB3-1475-4DD1-9918-AEC4F352F5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90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8973-F88F-4045-814C-029A8B63D67C}" type="datetimeFigureOut">
              <a:rPr lang="pt-BR" smtClean="0"/>
              <a:pPr/>
              <a:t>05/03/2018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7AB3-1475-4DD1-9918-AEC4F352F5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60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8973-F88F-4045-814C-029A8B63D67C}" type="datetimeFigureOut">
              <a:rPr lang="pt-BR" smtClean="0"/>
              <a:pPr/>
              <a:t>05/03/2018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7AB3-1475-4DD1-9918-AEC4F352F5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45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8973-F88F-4045-814C-029A8B63D67C}" type="datetimeFigureOut">
              <a:rPr lang="pt-BR" smtClean="0"/>
              <a:pPr/>
              <a:t>05/03/2018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7AB3-1475-4DD1-9918-AEC4F352F5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17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8973-F88F-4045-814C-029A8B63D67C}" type="datetimeFigureOut">
              <a:rPr lang="pt-BR" smtClean="0"/>
              <a:pPr/>
              <a:t>05/03/2018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7AB3-1475-4DD1-9918-AEC4F352F5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4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8973-F88F-4045-814C-029A8B63D67C}" type="datetimeFigureOut">
              <a:rPr lang="pt-BR" smtClean="0"/>
              <a:pPr/>
              <a:t>05/03/2018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7AB3-1475-4DD1-9918-AEC4F352F5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83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8973-F88F-4045-814C-029A8B63D67C}" type="datetimeFigureOut">
              <a:rPr lang="pt-BR" smtClean="0"/>
              <a:pPr/>
              <a:t>05/03/2018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7AB3-1475-4DD1-9918-AEC4F352F5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65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8973-F88F-4045-814C-029A8B63D67C}" type="datetimeFigureOut">
              <a:rPr lang="pt-BR" smtClean="0"/>
              <a:pPr/>
              <a:t>05/03/2018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7AB3-1475-4DD1-9918-AEC4F352F5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19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88973-F88F-4045-814C-029A8B63D67C}" type="datetimeFigureOut">
              <a:rPr lang="pt-BR" smtClean="0"/>
              <a:pPr/>
              <a:t>05/03/2018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7AB3-1475-4DD1-9918-AEC4F352F5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79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90"/>
            <a:ext cx="9143998" cy="515429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79512" y="1134492"/>
            <a:ext cx="48600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TCE-ES para Jornalistas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940152" y="357986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Arial Black" panose="020B0A04020102020204" pitchFamily="34" charset="0"/>
              </a:rPr>
              <a:t>Eduardo Givago C. Machado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Secretário adjunto da </a:t>
            </a:r>
            <a:r>
              <a:rPr lang="pt-B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Segex</a:t>
            </a:r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73324" y="235572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estratégia  da  especialização  nas  ações  de  controle  externo</a:t>
            </a:r>
          </a:p>
        </p:txBody>
      </p:sp>
    </p:spTree>
    <p:extLst>
      <p:ext uri="{BB962C8B-B14F-4D97-AF65-F5344CB8AC3E}">
        <p14:creationId xmlns:p14="http://schemas.microsoft.com/office/powerpoint/2010/main" val="198559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5FEFACF-C20E-4B57-AC9B-A9360E65C802}"/>
              </a:ext>
            </a:extLst>
          </p:cNvPr>
          <p:cNvSpPr/>
          <p:nvPr/>
        </p:nvSpPr>
        <p:spPr>
          <a:xfrm>
            <a:off x="899592" y="1417588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Saúde</a:t>
            </a:r>
          </a:p>
          <a:p>
            <a:pPr algn="just"/>
            <a:endParaRPr lang="pt-BR" dirty="0">
              <a:solidFill>
                <a:schemeClr val="accent1"/>
              </a:solidFill>
              <a:latin typeface="Corbel" panose="020B0503020204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Diretriz IV:</a:t>
            </a:r>
          </a:p>
          <a:p>
            <a:pPr algn="just"/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Fiscalizar o modelo de atendimento  integral  à  saúde  denominado Rede Cuidar, cuja proposta é ampliar a oferta de consultas e de exames, além de   integrar   as   equipes   de   atenção   primária   às   equipes   de   atenção especializada para resolver até 95% dos problemas de saúde da população.</a:t>
            </a:r>
          </a:p>
        </p:txBody>
      </p:sp>
    </p:spTree>
    <p:extLst>
      <p:ext uri="{BB962C8B-B14F-4D97-AF65-F5344CB8AC3E}">
        <p14:creationId xmlns:p14="http://schemas.microsoft.com/office/powerpoint/2010/main" val="3411427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5FEFACF-C20E-4B57-AC9B-A9360E65C802}"/>
              </a:ext>
            </a:extLst>
          </p:cNvPr>
          <p:cNvSpPr/>
          <p:nvPr/>
        </p:nvSpPr>
        <p:spPr>
          <a:xfrm>
            <a:off x="899592" y="1833086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Previdência</a:t>
            </a:r>
          </a:p>
          <a:p>
            <a:pPr algn="just"/>
            <a:endParaRPr lang="pt-BR" dirty="0">
              <a:solidFill>
                <a:schemeClr val="accent1"/>
              </a:solidFill>
              <a:latin typeface="Corbel" panose="020B0503020204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Diretriz I:</a:t>
            </a:r>
          </a:p>
          <a:p>
            <a:pPr algn="just"/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Fiscalizar,  sob  o  aspecto  da  legalidade,  o  controle  de  contribuições previdenciárias nos Institutos de Previdência Municipais.</a:t>
            </a:r>
          </a:p>
        </p:txBody>
      </p:sp>
    </p:spTree>
    <p:extLst>
      <p:ext uri="{BB962C8B-B14F-4D97-AF65-F5344CB8AC3E}">
        <p14:creationId xmlns:p14="http://schemas.microsoft.com/office/powerpoint/2010/main" val="1186815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5FEFACF-C20E-4B57-AC9B-A9360E65C802}"/>
              </a:ext>
            </a:extLst>
          </p:cNvPr>
          <p:cNvSpPr/>
          <p:nvPr/>
        </p:nvSpPr>
        <p:spPr>
          <a:xfrm>
            <a:off x="899592" y="1694587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Segurança Pública</a:t>
            </a:r>
          </a:p>
          <a:p>
            <a:pPr algn="just"/>
            <a:endParaRPr lang="pt-BR" dirty="0">
              <a:solidFill>
                <a:schemeClr val="accent1"/>
              </a:solidFill>
              <a:latin typeface="Corbel" panose="020B0503020204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Diretriz I:</a:t>
            </a:r>
          </a:p>
          <a:p>
            <a:pPr algn="just"/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Fiscalizar o  cumprimento  das ações  adotadas  pela  Secretaria  de Estado   da   Segurança   Publica   no   que   se   refere   à   prevenção   e   ao enfrentamento da violência contra a mulher.</a:t>
            </a:r>
          </a:p>
        </p:txBody>
      </p:sp>
    </p:spTree>
    <p:extLst>
      <p:ext uri="{BB962C8B-B14F-4D97-AF65-F5344CB8AC3E}">
        <p14:creationId xmlns:p14="http://schemas.microsoft.com/office/powerpoint/2010/main" val="3484348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5FEFACF-C20E-4B57-AC9B-A9360E65C802}"/>
              </a:ext>
            </a:extLst>
          </p:cNvPr>
          <p:cNvSpPr/>
          <p:nvPr/>
        </p:nvSpPr>
        <p:spPr>
          <a:xfrm>
            <a:off x="899592" y="1556087"/>
            <a:ext cx="7056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Meio Ambiente</a:t>
            </a:r>
          </a:p>
          <a:p>
            <a:pPr algn="just"/>
            <a:endParaRPr lang="pt-BR" dirty="0">
              <a:solidFill>
                <a:schemeClr val="accent1"/>
              </a:solidFill>
              <a:latin typeface="Corbel" panose="020B0503020204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Diretriz I:</a:t>
            </a:r>
          </a:p>
          <a:p>
            <a:pPr algn="just"/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Fiscalizar  os  contratos  de  coleta  de  resíduos  sólidos  urbanos  que, de  forma  geral,  são  os  maiores  contratos  de  cada  município,  de  forma  a  se verificar  como  os  serviços  são  executados,  fiscalizados  e  medidos,  para identificar possíveis fragilidades de controle. </a:t>
            </a:r>
          </a:p>
        </p:txBody>
      </p:sp>
    </p:spTree>
    <p:extLst>
      <p:ext uri="{BB962C8B-B14F-4D97-AF65-F5344CB8AC3E}">
        <p14:creationId xmlns:p14="http://schemas.microsoft.com/office/powerpoint/2010/main" val="4085656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5FEFACF-C20E-4B57-AC9B-A9360E65C802}"/>
              </a:ext>
            </a:extLst>
          </p:cNvPr>
          <p:cNvSpPr/>
          <p:nvPr/>
        </p:nvSpPr>
        <p:spPr>
          <a:xfrm>
            <a:off x="827584" y="1833086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Receita</a:t>
            </a:r>
          </a:p>
          <a:p>
            <a:pPr algn="just"/>
            <a:endParaRPr lang="pt-BR" dirty="0">
              <a:solidFill>
                <a:schemeClr val="accent1"/>
              </a:solidFill>
              <a:latin typeface="Corbel" panose="020B0503020204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Diretriz II:</a:t>
            </a:r>
          </a:p>
          <a:p>
            <a:pPr algn="just"/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Analisar  os  planos  de  ação  derivados  da  fiscalização  da  estrutura municipal de administração tributária, enviados pelos jurisdicionados.</a:t>
            </a:r>
          </a:p>
        </p:txBody>
      </p:sp>
    </p:spTree>
    <p:extLst>
      <p:ext uri="{BB962C8B-B14F-4D97-AF65-F5344CB8AC3E}">
        <p14:creationId xmlns:p14="http://schemas.microsoft.com/office/powerpoint/2010/main" val="2283102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5FEFACF-C20E-4B57-AC9B-A9360E65C802}"/>
              </a:ext>
            </a:extLst>
          </p:cNvPr>
          <p:cNvSpPr/>
          <p:nvPr/>
        </p:nvSpPr>
        <p:spPr>
          <a:xfrm>
            <a:off x="611560" y="725090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Fiscalização por Cooperação Técnica</a:t>
            </a:r>
            <a:endParaRPr lang="pt-BR" dirty="0">
              <a:solidFill>
                <a:schemeClr val="accent1"/>
              </a:solidFill>
              <a:latin typeface="Corbel" panose="020B0503020204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Diretriz I:</a:t>
            </a:r>
          </a:p>
          <a:p>
            <a:pPr algn="just"/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Destinadas a atender as auditorias em cooperação com outros Tribunais de Contas e instituições como o IRB, </a:t>
            </a:r>
            <a:r>
              <a:rPr lang="pt-BR" dirty="0" err="1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Atricon</a:t>
            </a:r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 e BID, bem como aquelas a serem realizadas no âmbito do Fórum de Combate à Corrupção no Estado do Espírito Santo – FOCCO/ES, que congrega o Ministério da Transparência Fiscalização e Controle, o Ministério Público Federal, Ministério Público do Estado do Espírito Santo, Polícia Federal, a Secretaria da Receita Federal do Brasil, a Secretaria de Estado da Fazenda do Espírito Santo e o Tribunal de Contas da União.</a:t>
            </a:r>
          </a:p>
        </p:txBody>
      </p:sp>
    </p:spTree>
    <p:extLst>
      <p:ext uri="{BB962C8B-B14F-4D97-AF65-F5344CB8AC3E}">
        <p14:creationId xmlns:p14="http://schemas.microsoft.com/office/powerpoint/2010/main" val="3131981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802B3B9-BBBE-45CD-A088-7F1CFC1BCE9F}"/>
              </a:ext>
            </a:extLst>
          </p:cNvPr>
          <p:cNvSpPr/>
          <p:nvPr/>
        </p:nvSpPr>
        <p:spPr>
          <a:xfrm>
            <a:off x="814350" y="915566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cap="all" spc="50" dirty="0">
              <a:solidFill>
                <a:srgbClr val="0673A5"/>
              </a:solidFill>
              <a:latin typeface="Corbel" panose="020B0503020204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algn="just"/>
            <a:r>
              <a:rPr lang="pt-BR" b="1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Diretrizes Gerais</a:t>
            </a:r>
          </a:p>
          <a:p>
            <a:pPr algn="just"/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g) os objetos da fiscalização serão selecionados em consonância com as áreas de interesse do Tribunal, com participação do </a:t>
            </a:r>
            <a:r>
              <a:rPr lang="pt-BR" b="1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Núcleo de Informação Estratégicas</a:t>
            </a:r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, sempre que possível;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D41FA83-0FCC-434E-9A70-1E9F17A5CE52}"/>
              </a:ext>
            </a:extLst>
          </p:cNvPr>
          <p:cNvSpPr/>
          <p:nvPr/>
        </p:nvSpPr>
        <p:spPr>
          <a:xfrm>
            <a:off x="755576" y="2738880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Critérios para seleção de jurisdicionados</a:t>
            </a:r>
          </a:p>
          <a:p>
            <a:pPr algn="just"/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Na   seleção  dos   jurisdicionados  a   serem  fiscalizados serão utilizados   os levantamentos, as informações constantes nas pastas permanentes e </a:t>
            </a:r>
          </a:p>
          <a:p>
            <a:pPr algn="just"/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aquelas repassadas pelo  </a:t>
            </a:r>
            <a:r>
              <a:rPr lang="pt-BR" b="1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Núcleo  de  Informações  Estratégicas</a:t>
            </a:r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,  bem  como os critérios de risco, materialidade e relevância.</a:t>
            </a:r>
          </a:p>
        </p:txBody>
      </p:sp>
    </p:spTree>
    <p:extLst>
      <p:ext uri="{BB962C8B-B14F-4D97-AF65-F5344CB8AC3E}">
        <p14:creationId xmlns:p14="http://schemas.microsoft.com/office/powerpoint/2010/main" val="3342017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D41FA83-0FCC-434E-9A70-1E9F17A5CE52}"/>
              </a:ext>
            </a:extLst>
          </p:cNvPr>
          <p:cNvSpPr/>
          <p:nvPr/>
        </p:nvSpPr>
        <p:spPr>
          <a:xfrm>
            <a:off x="683568" y="1417588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Considerações finais</a:t>
            </a:r>
          </a:p>
          <a:p>
            <a:pPr algn="just"/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A nova arquitetura organizacional deste Tribunal, em especial da SEGEX e suas unidades vinculadas, visa instituir um novo desenho que permita oferecer maior capacidade de entrega de benefícios para a sociedade por meio do exercício do controle externo e do aperfeiçoamento da gestão dos recursos públicos, iniciativa alinhada ao Plano Estratégico 2016-2020 desta Corte, sem abrir mão da atuação firme e exemplar àqueles que insistirem em malversar a coisa pública.</a:t>
            </a:r>
          </a:p>
        </p:txBody>
      </p:sp>
    </p:spTree>
    <p:extLst>
      <p:ext uri="{BB962C8B-B14F-4D97-AF65-F5344CB8AC3E}">
        <p14:creationId xmlns:p14="http://schemas.microsoft.com/office/powerpoint/2010/main" val="2706065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34761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002060"/>
                </a:solidFill>
                <a:latin typeface="Arial Black" panose="020B0A04020102020204" pitchFamily="34" charset="0"/>
              </a:rPr>
              <a:t>Obrigado!</a:t>
            </a:r>
            <a:endParaRPr lang="pt-BR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99792" y="276861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2060"/>
                </a:solidFill>
                <a:latin typeface="Arial Black" panose="020B0A04020102020204" pitchFamily="34" charset="0"/>
              </a:rPr>
              <a:t>Eduardo Givago Coelho Machado</a:t>
            </a:r>
          </a:p>
          <a:p>
            <a:pPr algn="ctr"/>
            <a:r>
              <a:rPr lang="pt-BR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eduardo.machado@tce.es.gov.br</a:t>
            </a:r>
          </a:p>
        </p:txBody>
      </p:sp>
    </p:spTree>
    <p:extLst>
      <p:ext uri="{BB962C8B-B14F-4D97-AF65-F5344CB8AC3E}">
        <p14:creationId xmlns:p14="http://schemas.microsoft.com/office/powerpoint/2010/main" val="294023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7494"/>
            <a:ext cx="6301988" cy="44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6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7494"/>
            <a:ext cx="6264696" cy="4428971"/>
          </a:xfrm>
        </p:spPr>
      </p:pic>
    </p:spTree>
    <p:extLst>
      <p:ext uri="{BB962C8B-B14F-4D97-AF65-F5344CB8AC3E}">
        <p14:creationId xmlns:p14="http://schemas.microsoft.com/office/powerpoint/2010/main" val="51178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7494"/>
            <a:ext cx="5653540" cy="438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2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9EB04CE-2FE8-4E88-A42E-CC51B038E8F8}"/>
              </a:ext>
            </a:extLst>
          </p:cNvPr>
          <p:cNvSpPr/>
          <p:nvPr/>
        </p:nvSpPr>
        <p:spPr>
          <a:xfrm>
            <a:off x="538619" y="1208762"/>
            <a:ext cx="6913701" cy="2672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pt-BR" sz="2000" b="1" cap="all" spc="50" dirty="0">
                <a:solidFill>
                  <a:srgbClr val="0673A5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O Plano anual de Fiscalização - PAF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pt-PT" sz="1600" b="1" kern="0" cap="all" spc="75" dirty="0">
                <a:solidFill>
                  <a:srgbClr val="FFFFFF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Apresentação</a:t>
            </a:r>
            <a:endParaRPr lang="pt-BR" sz="1600" b="1" kern="0" cap="all" spc="75" dirty="0">
              <a:solidFill>
                <a:srgbClr val="FFFFFF"/>
              </a:solidFill>
              <a:latin typeface="Corbel" panose="020B0503020204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Vinculado ao </a:t>
            </a:r>
            <a:r>
              <a:rPr lang="pt-BR" b="1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planejamento estratégico</a:t>
            </a:r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 do TCEES, o PAF é uma das peças que compõem o sistema de planejamento, sendo a etapa na qual o Tribunal </a:t>
            </a:r>
            <a:r>
              <a:rPr lang="pt-BR" b="1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define diretrizes</a:t>
            </a:r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 para as ações de controle externo.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Aprovado pelo Plenário, o PAF se apresenta como o </a:t>
            </a:r>
            <a:r>
              <a:rPr lang="pt-BR" b="1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plano tático</a:t>
            </a:r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 ou o instrumento direcionador das ações de controle externo. </a:t>
            </a:r>
          </a:p>
        </p:txBody>
      </p:sp>
    </p:spTree>
    <p:extLst>
      <p:ext uri="{BB962C8B-B14F-4D97-AF65-F5344CB8AC3E}">
        <p14:creationId xmlns:p14="http://schemas.microsoft.com/office/powerpoint/2010/main" val="95500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F7D330B-2B18-4A11-8CF8-08B913F1CCE1}"/>
              </a:ext>
            </a:extLst>
          </p:cNvPr>
          <p:cNvSpPr/>
          <p:nvPr/>
        </p:nvSpPr>
        <p:spPr>
          <a:xfrm>
            <a:off x="683568" y="1275606"/>
            <a:ext cx="6840760" cy="248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pt-BR" sz="2000" b="1" cap="all" spc="50" dirty="0">
                <a:solidFill>
                  <a:srgbClr val="0673A5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O Plano anual de Fiscalização - PAF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pt-BR" b="1" kern="0" cap="all" spc="75" dirty="0">
              <a:solidFill>
                <a:srgbClr val="FFFFFF"/>
              </a:solidFill>
              <a:latin typeface="Corbel" panose="020B0503020204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O </a:t>
            </a:r>
            <a:r>
              <a:rPr lang="pt-BR" b="1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plano operacional</a:t>
            </a:r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, último nível de planejamento, é elaborado pela </a:t>
            </a:r>
            <a:r>
              <a:rPr lang="pt-BR" dirty="0" err="1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Segex</a:t>
            </a:r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 e traz o cronograma das fiscalizações, observando os princípios de </a:t>
            </a:r>
            <a:r>
              <a:rPr lang="pt-BR" b="1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materialidade</a:t>
            </a:r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, </a:t>
            </a:r>
            <a:r>
              <a:rPr lang="pt-BR" b="1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risco</a:t>
            </a:r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 e </a:t>
            </a:r>
            <a:r>
              <a:rPr lang="pt-BR" b="1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relevância</a:t>
            </a:r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. A </a:t>
            </a:r>
            <a:r>
              <a:rPr lang="pt-BR" dirty="0" err="1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Segex</a:t>
            </a:r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 tem autonomia para promover alterações no plano operacional a fim de dar cumprimento às diretrizes e objetivos delineados nos planos tático e estratégico.</a:t>
            </a:r>
          </a:p>
        </p:txBody>
      </p:sp>
    </p:spTree>
    <p:extLst>
      <p:ext uri="{BB962C8B-B14F-4D97-AF65-F5344CB8AC3E}">
        <p14:creationId xmlns:p14="http://schemas.microsoft.com/office/powerpoint/2010/main" val="217559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B362FFC-4EE3-4E89-8DB1-7E64C88AF609}"/>
              </a:ext>
            </a:extLst>
          </p:cNvPr>
          <p:cNvPicPr/>
          <p:nvPr/>
        </p:nvPicPr>
        <p:blipFill rotWithShape="1">
          <a:blip r:embed="rId2"/>
          <a:srcRect l="28594" t="11775" r="25500" b="6600"/>
          <a:stretch/>
        </p:blipFill>
        <p:spPr bwMode="auto">
          <a:xfrm>
            <a:off x="899592" y="123478"/>
            <a:ext cx="6624736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53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58D5010-6F1F-437E-8A99-5C65606EE29B}"/>
              </a:ext>
            </a:extLst>
          </p:cNvPr>
          <p:cNvSpPr/>
          <p:nvPr/>
        </p:nvSpPr>
        <p:spPr>
          <a:xfrm>
            <a:off x="539552" y="1525309"/>
            <a:ext cx="7200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A especialização  nas  ações  de  controle  externo</a:t>
            </a:r>
          </a:p>
          <a:p>
            <a:pPr algn="just"/>
            <a:endParaRPr lang="pt-BR" sz="2000" b="1" dirty="0">
              <a:solidFill>
                <a:schemeClr val="accent1"/>
              </a:solidFill>
              <a:latin typeface="Corbel" panose="020B0503020204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Neste  exercício, o PAF traz como estratégia de atuação as áreas mais sensíveis ao cidadão, focando em </a:t>
            </a:r>
            <a:r>
              <a:rPr lang="pt-BR" b="1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políticas públicas</a:t>
            </a:r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, por meio de fiscalizações em </a:t>
            </a:r>
            <a:r>
              <a:rPr lang="pt-BR" b="1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programas  de  governo</a:t>
            </a:r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, meio pelo qual ocorre a atuação governamental, visando  à  solução de problemas ou atendimento a demandas da sociedade.</a:t>
            </a:r>
          </a:p>
        </p:txBody>
      </p:sp>
    </p:spTree>
    <p:extLst>
      <p:ext uri="{BB962C8B-B14F-4D97-AF65-F5344CB8AC3E}">
        <p14:creationId xmlns:p14="http://schemas.microsoft.com/office/powerpoint/2010/main" val="2817951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5FEFACF-C20E-4B57-AC9B-A9360E65C802}"/>
              </a:ext>
            </a:extLst>
          </p:cNvPr>
          <p:cNvSpPr/>
          <p:nvPr/>
        </p:nvSpPr>
        <p:spPr>
          <a:xfrm>
            <a:off x="899592" y="915566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Educação</a:t>
            </a:r>
          </a:p>
          <a:p>
            <a:pPr algn="just"/>
            <a:endParaRPr lang="pt-BR" dirty="0">
              <a:solidFill>
                <a:schemeClr val="accent1"/>
              </a:solidFill>
              <a:latin typeface="Corbel" panose="020B0503020204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Diretriz I:</a:t>
            </a:r>
          </a:p>
          <a:p>
            <a:pPr algn="just"/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Auditar o cumprimento da </a:t>
            </a:r>
            <a:r>
              <a:rPr lang="pt-BR" b="1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meta 1</a:t>
            </a:r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 do PNE, considerando o disposto  nos Planos  Estadual e  Municipais, com  relação  à universalização da  educação  infantil  na  pré-escola  para crianças  de  4  a  5  anos  e  ampliar  a  oferta  em  creches, atendendo,  no  mínimo,  a  50%  das  crianças  até  3  anos  de  idade.</a:t>
            </a:r>
          </a:p>
          <a:p>
            <a:pPr algn="just"/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Auditar o  cumprimento  da  </a:t>
            </a:r>
            <a:r>
              <a:rPr lang="pt-BR" b="1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meta  18  </a:t>
            </a:r>
            <a:r>
              <a:rPr lang="pt-BR" dirty="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com  relação  à  existência  de  planos  de carreira para os profissionais da educação básica pública do sistema de ensino e se adotam o piso nacional profissional definido em Lei Federal, nos termos do inciso VIII do art. 206 da Constituição Federal.</a:t>
            </a:r>
          </a:p>
        </p:txBody>
      </p:sp>
    </p:spTree>
    <p:extLst>
      <p:ext uri="{BB962C8B-B14F-4D97-AF65-F5344CB8AC3E}">
        <p14:creationId xmlns:p14="http://schemas.microsoft.com/office/powerpoint/2010/main" val="3631754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774</Words>
  <Application>Microsoft Office PowerPoint</Application>
  <PresentationFormat>Apresentação na tela (16:9)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SimSun</vt:lpstr>
      <vt:lpstr>Arial</vt:lpstr>
      <vt:lpstr>Arial Black</vt:lpstr>
      <vt:lpstr>Calibri</vt:lpstr>
      <vt:lpstr>Corbel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Adecio de Jesus Santos</dc:creator>
  <cp:lastModifiedBy>Eduardo Givago</cp:lastModifiedBy>
  <cp:revision>30</cp:revision>
  <dcterms:modified xsi:type="dcterms:W3CDTF">2018-03-05T06:19:01Z</dcterms:modified>
</cp:coreProperties>
</file>