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1F9F-6AE3-4E97-85C1-FEA3AD90B4F1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1ED6-86DC-43EF-B739-ED35A8606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20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1F9F-6AE3-4E97-85C1-FEA3AD90B4F1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1ED6-86DC-43EF-B739-ED35A8606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53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1F9F-6AE3-4E97-85C1-FEA3AD90B4F1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1ED6-86DC-43EF-B739-ED35A8606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8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1F9F-6AE3-4E97-85C1-FEA3AD90B4F1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1ED6-86DC-43EF-B739-ED35A8606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99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1F9F-6AE3-4E97-85C1-FEA3AD90B4F1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1ED6-86DC-43EF-B739-ED35A8606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805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1F9F-6AE3-4E97-85C1-FEA3AD90B4F1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1ED6-86DC-43EF-B739-ED35A8606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220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1F9F-6AE3-4E97-85C1-FEA3AD90B4F1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1ED6-86DC-43EF-B739-ED35A8606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241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1F9F-6AE3-4E97-85C1-FEA3AD90B4F1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1ED6-86DC-43EF-B739-ED35A8606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1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1F9F-6AE3-4E97-85C1-FEA3AD90B4F1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1ED6-86DC-43EF-B739-ED35A8606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1251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1F9F-6AE3-4E97-85C1-FEA3AD90B4F1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1ED6-86DC-43EF-B739-ED35A8606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046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1F9F-6AE3-4E97-85C1-FEA3AD90B4F1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1ED6-86DC-43EF-B739-ED35A8606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003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31F9F-6AE3-4E97-85C1-FEA3AD90B4F1}" type="datetimeFigureOut">
              <a:rPr lang="pt-BR" smtClean="0"/>
              <a:t>23/01/2020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41ED6-86DC-43EF-B739-ED35A86066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49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239349" y="164637"/>
            <a:ext cx="11521280" cy="107721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1"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Segregação Massa – Fundo Previdenciário </a:t>
            </a:r>
          </a:p>
          <a:p>
            <a:pPr lvl="1"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Déficit Atuarial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/>
          </p:nvPr>
        </p:nvGraphicFramePr>
        <p:xfrm>
          <a:off x="815413" y="1412777"/>
          <a:ext cx="10369152" cy="4899660"/>
        </p:xfrm>
        <a:graphic>
          <a:graphicData uri="http://schemas.openxmlformats.org/drawingml/2006/table">
            <a:tbl>
              <a:tblPr/>
              <a:tblGrid>
                <a:gridCol w="4877343">
                  <a:extLst>
                    <a:ext uri="{9D8B030D-6E8A-4147-A177-3AD203B41FA5}">
                      <a16:colId xmlns:a16="http://schemas.microsoft.com/office/drawing/2014/main" val="3648839689"/>
                    </a:ext>
                  </a:extLst>
                </a:gridCol>
                <a:gridCol w="5491809">
                  <a:extLst>
                    <a:ext uri="{9D8B030D-6E8A-4147-A177-3AD203B41FA5}">
                      <a16:colId xmlns:a16="http://schemas.microsoft.com/office/drawing/2014/main" val="2504929847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 b="1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Segregação Massa / Fundo Previdênciário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Solvência (</a:t>
                      </a:r>
                      <a:r>
                        <a:rPr lang="pt-BR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Ativo (R$)/Passivo</a:t>
                      </a:r>
                      <a:r>
                        <a:rPr lang="pt-BR" sz="2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Atuarial</a:t>
                      </a:r>
                      <a:r>
                        <a:rPr lang="pt-BR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pt-BR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195935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1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Mimoso do Sul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1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0,35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052963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1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Cariacica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1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0,80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246557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1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São José do Calçado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1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0,84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672633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1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Vila Velha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1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1,00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819238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Guarapari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1,08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908833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Anchieta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1,14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346161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Rio Novo do Sul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1,14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678170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Viana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1,57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879009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Jerônimo Monteiro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2,74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711389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Vitória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3,27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785500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Linhares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3,99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010940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Boa Esperança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8,51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343109"/>
                  </a:ext>
                </a:extLst>
              </a:tr>
              <a:tr h="3378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Fonte: Cidades / Período: 12/2018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178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28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239349" y="164637"/>
            <a:ext cx="11521280" cy="107721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1"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Segregação Massa – Fundo Financeiro – Comprometimento RCL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239350" y="1587931"/>
          <a:ext cx="11521279" cy="4636072"/>
        </p:xfrm>
        <a:graphic>
          <a:graphicData uri="http://schemas.openxmlformats.org/drawingml/2006/table">
            <a:tbl>
              <a:tblPr/>
              <a:tblGrid>
                <a:gridCol w="2880320">
                  <a:extLst>
                    <a:ext uri="{9D8B030D-6E8A-4147-A177-3AD203B41FA5}">
                      <a16:colId xmlns:a16="http://schemas.microsoft.com/office/drawing/2014/main" val="3692600311"/>
                    </a:ext>
                  </a:extLst>
                </a:gridCol>
                <a:gridCol w="1913499">
                  <a:extLst>
                    <a:ext uri="{9D8B030D-6E8A-4147-A177-3AD203B41FA5}">
                      <a16:colId xmlns:a16="http://schemas.microsoft.com/office/drawing/2014/main" val="3354099537"/>
                    </a:ext>
                  </a:extLst>
                </a:gridCol>
                <a:gridCol w="2235772">
                  <a:extLst>
                    <a:ext uri="{9D8B030D-6E8A-4147-A177-3AD203B41FA5}">
                      <a16:colId xmlns:a16="http://schemas.microsoft.com/office/drawing/2014/main" val="2675747165"/>
                    </a:ext>
                  </a:extLst>
                </a:gridCol>
                <a:gridCol w="2094779">
                  <a:extLst>
                    <a:ext uri="{9D8B030D-6E8A-4147-A177-3AD203B41FA5}">
                      <a16:colId xmlns:a16="http://schemas.microsoft.com/office/drawing/2014/main" val="4132266014"/>
                    </a:ext>
                  </a:extLst>
                </a:gridCol>
                <a:gridCol w="2396909">
                  <a:extLst>
                    <a:ext uri="{9D8B030D-6E8A-4147-A177-3AD203B41FA5}">
                      <a16:colId xmlns:a16="http://schemas.microsoft.com/office/drawing/2014/main" val="544795262"/>
                    </a:ext>
                  </a:extLst>
                </a:gridCol>
              </a:tblGrid>
              <a:tr h="52897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Município - Fundo Financeiro</a:t>
                      </a:r>
                    </a:p>
                  </a:txBody>
                  <a:tcPr marL="9120" marR="9120" marT="9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Ativos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(R$)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20" marR="9120" marT="9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Resultado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Orçamentário = Aporte</a:t>
                      </a: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Financeiro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20" marR="9120" marT="9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RCL </a:t>
                      </a:r>
                    </a:p>
                  </a:txBody>
                  <a:tcPr marL="9120" marR="9120" marT="9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Nível de Comprometimento do Aporte/RCL </a:t>
                      </a:r>
                    </a:p>
                  </a:txBody>
                  <a:tcPr marL="9120" marR="9120" marT="9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673884"/>
                  </a:ext>
                </a:extLst>
              </a:tr>
              <a:tr h="330151"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São José do Calçado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53.246,21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-R$               3.790.570,08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34.184.918,71 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160206"/>
                  </a:ext>
                </a:extLst>
              </a:tr>
              <a:tr h="330151"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Viana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R$            445.637,35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-R$            20.850.000,00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200.109.067,90 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248051"/>
                  </a:ext>
                </a:extLst>
              </a:tr>
              <a:tr h="330151"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Mimoso do Sul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90.315,31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-R$               4.780.000,00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63.299.586,74 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705233"/>
                  </a:ext>
                </a:extLst>
              </a:tr>
              <a:tr h="330151"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Guarapari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R$      51.260.000,00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-R$            19.860.000,00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280.927.668,63 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7793118"/>
                  </a:ext>
                </a:extLst>
              </a:tr>
              <a:tr h="330151"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Cariacica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R$            830.754,16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-R$            38.280.000,00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586.563.508,02 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371445"/>
                  </a:ext>
                </a:extLst>
              </a:tr>
              <a:tr h="252960"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Vila Velha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R$        2.460.000,00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-R$            58.650.000,00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903.570.490,96 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026215"/>
                  </a:ext>
                </a:extLst>
              </a:tr>
              <a:tr h="330151"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Vitória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R$   403.630.000,00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-R$            97.500.000,00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1.520.776.066,45 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796189"/>
                  </a:ext>
                </a:extLst>
              </a:tr>
              <a:tr h="330151"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Jerônimo Monteiro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R$        2.070.000,00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-R$               2.150.000,00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35.547.389,01 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26058"/>
                  </a:ext>
                </a:extLst>
              </a:tr>
              <a:tr h="330151"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Linhares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R$        2.500.000,00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-R$               8.100.000,00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661.850.461,42 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332165"/>
                  </a:ext>
                </a:extLst>
              </a:tr>
              <a:tr h="330151"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Rio Novo do Sul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48.355,69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-R$                     90.000,00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35.983.908,01 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264578"/>
                  </a:ext>
                </a:extLst>
              </a:tr>
              <a:tr h="330151"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Boa Esperança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R$            184.969,36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    330.000,00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42.850.450,77 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8217206"/>
                  </a:ext>
                </a:extLst>
              </a:tr>
              <a:tr h="330151"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Anchieta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R$      30.090.000,00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 R$               2.730.000,00 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234.485.765,54 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120" marR="9120" marT="9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222379"/>
                  </a:ext>
                </a:extLst>
              </a:tr>
              <a:tr h="222480">
                <a:tc gridSpan="5">
                  <a:txBody>
                    <a:bodyPr/>
                    <a:lstStyle/>
                    <a:p>
                      <a:pPr algn="l" fontAlgn="t"/>
                      <a:r>
                        <a:rPr lang="pt-BR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Fonte: CIDADES - 12/2018.</a:t>
                      </a:r>
                    </a:p>
                  </a:txBody>
                  <a:tcPr marL="9120" marR="9120" marT="91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727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5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239349" y="164637"/>
            <a:ext cx="11521280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1"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RPPS – Solvência até 0,30 – sem segregação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431371" y="932722"/>
          <a:ext cx="11329259" cy="4596750"/>
        </p:xfrm>
        <a:graphic>
          <a:graphicData uri="http://schemas.openxmlformats.org/drawingml/2006/table">
            <a:tbl>
              <a:tblPr/>
              <a:tblGrid>
                <a:gridCol w="4512899">
                  <a:extLst>
                    <a:ext uri="{9D8B030D-6E8A-4147-A177-3AD203B41FA5}">
                      <a16:colId xmlns:a16="http://schemas.microsoft.com/office/drawing/2014/main" val="3877849234"/>
                    </a:ext>
                  </a:extLst>
                </a:gridCol>
                <a:gridCol w="1927384">
                  <a:extLst>
                    <a:ext uri="{9D8B030D-6E8A-4147-A177-3AD203B41FA5}">
                      <a16:colId xmlns:a16="http://schemas.microsoft.com/office/drawing/2014/main" val="1425426641"/>
                    </a:ext>
                  </a:extLst>
                </a:gridCol>
                <a:gridCol w="2444488">
                  <a:extLst>
                    <a:ext uri="{9D8B030D-6E8A-4147-A177-3AD203B41FA5}">
                      <a16:colId xmlns:a16="http://schemas.microsoft.com/office/drawing/2014/main" val="2554600424"/>
                    </a:ext>
                  </a:extLst>
                </a:gridCol>
                <a:gridCol w="2444488">
                  <a:extLst>
                    <a:ext uri="{9D8B030D-6E8A-4147-A177-3AD203B41FA5}">
                      <a16:colId xmlns:a16="http://schemas.microsoft.com/office/drawing/2014/main" val="1402823981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Municípios</a:t>
                      </a:r>
                      <a:endParaRPr lang="pt-BR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Ativos (R$)</a:t>
                      </a:r>
                      <a:endParaRPr lang="pt-BR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Passivo</a:t>
                      </a:r>
                      <a:r>
                        <a:rPr lang="pt-BR" sz="2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Atuarial</a:t>
                      </a:r>
                      <a:endParaRPr lang="pt-BR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Solvência (R$/Passivo)</a:t>
                      </a:r>
                      <a:endParaRPr lang="pt-BR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808220"/>
                  </a:ext>
                </a:extLst>
              </a:tr>
              <a:tr h="393381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Barra de São Francisco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1,37M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246,57M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0,01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93861"/>
                  </a:ext>
                </a:extLst>
              </a:tr>
              <a:tr h="393381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Alegre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13,14M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277,21M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0,05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96408"/>
                  </a:ext>
                </a:extLst>
              </a:tr>
              <a:tr h="393381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Guaçuí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10,43M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188,82M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0,06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23251"/>
                  </a:ext>
                </a:extLst>
              </a:tr>
              <a:tr h="393381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São Gabriel da Palha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16,68M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246,74M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0,07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80245"/>
                  </a:ext>
                </a:extLst>
              </a:tr>
              <a:tr h="393381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Mantenópolis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7,25M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78,62M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0,09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305367"/>
                  </a:ext>
                </a:extLst>
              </a:tr>
              <a:tr h="393381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Santa Leopoldina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7,98M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83,73M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0,10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800691"/>
                  </a:ext>
                </a:extLst>
              </a:tr>
              <a:tr h="393381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Serra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296,70M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2,23B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0,13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15754"/>
                  </a:ext>
                </a:extLst>
              </a:tr>
              <a:tr h="393381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Fundão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9,28M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53,93M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0,17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799999"/>
                  </a:ext>
                </a:extLst>
              </a:tr>
              <a:tr h="393381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João Neiva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25,48M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118,73M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0,21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405294"/>
                  </a:ext>
                </a:extLst>
              </a:tr>
              <a:tr h="393381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Aracruz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203,59M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738,83M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0,28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952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64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239349" y="164638"/>
            <a:ext cx="11521280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1"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RPPS – Solvência de 0,30 até 0,70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273177" y="1028733"/>
          <a:ext cx="11617292" cy="4787952"/>
        </p:xfrm>
        <a:graphic>
          <a:graphicData uri="http://schemas.openxmlformats.org/drawingml/2006/table">
            <a:tbl>
              <a:tblPr/>
              <a:tblGrid>
                <a:gridCol w="4627635">
                  <a:extLst>
                    <a:ext uri="{9D8B030D-6E8A-4147-A177-3AD203B41FA5}">
                      <a16:colId xmlns:a16="http://schemas.microsoft.com/office/drawing/2014/main" val="301321237"/>
                    </a:ext>
                  </a:extLst>
                </a:gridCol>
                <a:gridCol w="1976385">
                  <a:extLst>
                    <a:ext uri="{9D8B030D-6E8A-4147-A177-3AD203B41FA5}">
                      <a16:colId xmlns:a16="http://schemas.microsoft.com/office/drawing/2014/main" val="3777633781"/>
                    </a:ext>
                  </a:extLst>
                </a:gridCol>
                <a:gridCol w="2506636">
                  <a:extLst>
                    <a:ext uri="{9D8B030D-6E8A-4147-A177-3AD203B41FA5}">
                      <a16:colId xmlns:a16="http://schemas.microsoft.com/office/drawing/2014/main" val="861227359"/>
                    </a:ext>
                  </a:extLst>
                </a:gridCol>
                <a:gridCol w="2506636">
                  <a:extLst>
                    <a:ext uri="{9D8B030D-6E8A-4147-A177-3AD203B41FA5}">
                      <a16:colId xmlns:a16="http://schemas.microsoft.com/office/drawing/2014/main" val="2769767092"/>
                    </a:ext>
                  </a:extLst>
                </a:gridCol>
              </a:tblGrid>
              <a:tr h="3989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Municípios sem Segregação de Massa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Ativos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Passivo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Solvência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688637"/>
                  </a:ext>
                </a:extLst>
              </a:tr>
              <a:tr h="398996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Cachoeiro de Itapemirim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224,09M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713,63M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0,31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020314"/>
                  </a:ext>
                </a:extLst>
              </a:tr>
              <a:tr h="398996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Ibiraçu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16,40M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52,51M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0,31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53845"/>
                  </a:ext>
                </a:extLst>
              </a:tr>
              <a:tr h="398996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Conceição da Barra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36,04M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107,44M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0,34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87885"/>
                  </a:ext>
                </a:extLst>
              </a:tr>
              <a:tr h="398996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Santa Maria de Jetibá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56,95M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154,12M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0,37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212910"/>
                  </a:ext>
                </a:extLst>
              </a:tr>
              <a:tr h="398996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Iconha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29,02M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73,47M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0,40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933807"/>
                  </a:ext>
                </a:extLst>
              </a:tr>
              <a:tr h="398996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Vargem Alta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33,58M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81,85M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0,41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962918"/>
                  </a:ext>
                </a:extLst>
              </a:tr>
              <a:tr h="398996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Dores do Rio Preto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17,16M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41,35M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0,42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363512"/>
                  </a:ext>
                </a:extLst>
              </a:tr>
              <a:tr h="398996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Águia Branca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28,83M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56,11M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0,51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789907"/>
                  </a:ext>
                </a:extLst>
              </a:tr>
              <a:tr h="398996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Itapemirim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150,08M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261,37M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0,57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952453"/>
                  </a:ext>
                </a:extLst>
              </a:tr>
              <a:tr h="398996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Domingos Martins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62,31M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102,57M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0,61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650333"/>
                  </a:ext>
                </a:extLst>
              </a:tr>
              <a:tr h="398996">
                <a:tc gridSpan="4">
                  <a:txBody>
                    <a:bodyPr/>
                    <a:lstStyle/>
                    <a:p>
                      <a:pPr algn="l" fontAlgn="t"/>
                      <a:r>
                        <a:rPr lang="pt-BR" sz="21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Fonte: Cidades - 12/2018.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166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0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239349" y="164638"/>
            <a:ext cx="11521280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1"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RPPS – Solvência acima de 0,70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815412" y="1604796"/>
          <a:ext cx="10945217" cy="3607796"/>
        </p:xfrm>
        <a:graphic>
          <a:graphicData uri="http://schemas.openxmlformats.org/drawingml/2006/table">
            <a:tbl>
              <a:tblPr/>
              <a:tblGrid>
                <a:gridCol w="4704525">
                  <a:extLst>
                    <a:ext uri="{9D8B030D-6E8A-4147-A177-3AD203B41FA5}">
                      <a16:colId xmlns:a16="http://schemas.microsoft.com/office/drawing/2014/main" val="3635617139"/>
                    </a:ext>
                  </a:extLst>
                </a:gridCol>
                <a:gridCol w="2112235">
                  <a:extLst>
                    <a:ext uri="{9D8B030D-6E8A-4147-A177-3AD203B41FA5}">
                      <a16:colId xmlns:a16="http://schemas.microsoft.com/office/drawing/2014/main" val="1403364738"/>
                    </a:ext>
                  </a:extLst>
                </a:gridCol>
                <a:gridCol w="2208245">
                  <a:extLst>
                    <a:ext uri="{9D8B030D-6E8A-4147-A177-3AD203B41FA5}">
                      <a16:colId xmlns:a16="http://schemas.microsoft.com/office/drawing/2014/main" val="2410603391"/>
                    </a:ext>
                  </a:extLst>
                </a:gridCol>
                <a:gridCol w="1920212">
                  <a:extLst>
                    <a:ext uri="{9D8B030D-6E8A-4147-A177-3AD203B41FA5}">
                      <a16:colId xmlns:a16="http://schemas.microsoft.com/office/drawing/2014/main" val="479206687"/>
                    </a:ext>
                  </a:extLst>
                </a:gridCol>
              </a:tblGrid>
              <a:tr h="14284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Municípios sem Segregação de Massa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Ativos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Passivo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Solvência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48536"/>
                  </a:ext>
                </a:extLst>
              </a:tr>
              <a:tr h="726435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Rio Bananal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87,20M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117,81M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0,74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265701"/>
                  </a:ext>
                </a:extLst>
              </a:tr>
              <a:tr h="726435"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Pedro Canário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61,04M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71,23M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1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0,86 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562547"/>
                  </a:ext>
                </a:extLst>
              </a:tr>
              <a:tr h="726435">
                <a:tc gridSpan="4">
                  <a:txBody>
                    <a:bodyPr/>
                    <a:lstStyle/>
                    <a:p>
                      <a:pPr algn="l" fontAlgn="t"/>
                      <a:r>
                        <a:rPr lang="pt-BR" sz="21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Fonte: Cidades - 12/2018.</a:t>
                      </a: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012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239349" y="164638"/>
            <a:ext cx="11521280" cy="5847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1"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Benefícios Temporários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479376" y="1124745"/>
          <a:ext cx="11041227" cy="4919980"/>
        </p:xfrm>
        <a:graphic>
          <a:graphicData uri="http://schemas.openxmlformats.org/drawingml/2006/table">
            <a:tbl>
              <a:tblPr/>
              <a:tblGrid>
                <a:gridCol w="5845356">
                  <a:extLst>
                    <a:ext uri="{9D8B030D-6E8A-4147-A177-3AD203B41FA5}">
                      <a16:colId xmlns:a16="http://schemas.microsoft.com/office/drawing/2014/main" val="3098240763"/>
                    </a:ext>
                  </a:extLst>
                </a:gridCol>
                <a:gridCol w="5195871">
                  <a:extLst>
                    <a:ext uri="{9D8B030D-6E8A-4147-A177-3AD203B41FA5}">
                      <a16:colId xmlns:a16="http://schemas.microsoft.com/office/drawing/2014/main" val="3790334132"/>
                    </a:ext>
                  </a:extLst>
                </a:gridCol>
              </a:tblGrid>
              <a:tr h="37846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 Benefícios Previdenciários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282358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 Esperança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Linhares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222602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Cachoeiro de Itapemirim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Bananal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92445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Domingos Martins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Santa Leopoldina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323751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Dores do Rio Preto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Santa Maria de Jetibá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973515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Fundão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São Gabriel da Palha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802891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Guaçuí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São José do Calçado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269134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Ibiraçu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Serra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159096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Iconha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Viana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107765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Itapemirim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Vitória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220565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Jerônimo Monteiro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940855"/>
                  </a:ext>
                </a:extLst>
              </a:tr>
              <a:tr h="3784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Fonte: Cidades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592129"/>
                  </a:ext>
                </a:extLst>
              </a:tr>
              <a:tr h="3784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Período: 12/2018.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377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0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524</Words>
  <Application>Microsoft Office PowerPoint</Application>
  <PresentationFormat>Widescreen</PresentationFormat>
  <Paragraphs>225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TCE-ES</dc:creator>
  <cp:lastModifiedBy>TCE-ES</cp:lastModifiedBy>
  <cp:revision>1</cp:revision>
  <dcterms:created xsi:type="dcterms:W3CDTF">2020-01-23T16:34:50Z</dcterms:created>
  <dcterms:modified xsi:type="dcterms:W3CDTF">2020-01-23T16:35:28Z</dcterms:modified>
</cp:coreProperties>
</file>