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0"/>
  </p:notesMasterIdLst>
  <p:sldIdLst>
    <p:sldId id="286" r:id="rId2"/>
    <p:sldId id="287" r:id="rId3"/>
    <p:sldId id="293" r:id="rId4"/>
    <p:sldId id="288" r:id="rId5"/>
    <p:sldId id="289" r:id="rId6"/>
    <p:sldId id="290" r:id="rId7"/>
    <p:sldId id="291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745"/>
  </p:normalViewPr>
  <p:slideViewPr>
    <p:cSldViewPr snapToGrid="0" snapToObjects="1">
      <p:cViewPr varScale="1">
        <p:scale>
          <a:sx n="75" d="100"/>
          <a:sy n="75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21/05/2020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427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77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A12F1879-5279-5A4F-BCE4-6298D952C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0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441500C8-67A5-1349-ACDA-D77CB033B5F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60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270456" y="463705"/>
            <a:ext cx="50871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 smtClean="0">
                <a:solidFill>
                  <a:schemeClr val="bg1"/>
                </a:solidFill>
              </a:rPr>
              <a:t>RECURSOS HUMANOS: QUAIS MEDIDAS PODEM SER TOMADAS EM DECORRÊNCIA DO ISOLAMENTO SOCIAL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15709" y="5631919"/>
            <a:ext cx="6169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ODILSON SOUZA BARBOSA JÚNIOR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Secretário-Geral das Sessões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2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SERVIDORES ESTATUTÁRIOS EM GERAL</a:t>
            </a:r>
          </a:p>
          <a:p>
            <a:pPr algn="ctr"/>
            <a:endParaRPr lang="pt-BR" sz="3200" b="1" dirty="0"/>
          </a:p>
          <a:p>
            <a:pPr algn="just"/>
            <a:r>
              <a:rPr lang="pt-BR" sz="2800" b="1" dirty="0" smtClean="0"/>
              <a:t>Possibilidades</a:t>
            </a:r>
          </a:p>
          <a:p>
            <a:pPr algn="just"/>
            <a:endParaRPr lang="pt-BR" sz="2800" b="1" dirty="0"/>
          </a:p>
          <a:p>
            <a:pPr marL="457200" indent="-457200" algn="just">
              <a:buFontTx/>
              <a:buChar char="-"/>
            </a:pPr>
            <a:r>
              <a:rPr lang="pt-BR" sz="2000" b="1" dirty="0" err="1" smtClean="0"/>
              <a:t>Teletrabalho</a:t>
            </a:r>
            <a:r>
              <a:rPr lang="pt-BR" sz="2000" dirty="0" smtClean="0"/>
              <a:t> (regulamentação </a:t>
            </a:r>
            <a:r>
              <a:rPr lang="pt-BR" sz="2000" dirty="0" smtClean="0">
                <a:sym typeface="Wingdings" pitchFamily="2" charset="2"/>
              </a:rPr>
              <a:t> controle e produtividade</a:t>
            </a:r>
            <a:r>
              <a:rPr lang="pt-BR" sz="2000" dirty="0" smtClean="0"/>
              <a:t>)</a:t>
            </a:r>
          </a:p>
          <a:p>
            <a:pPr marL="457200" indent="-457200" algn="just">
              <a:buFontTx/>
              <a:buChar char="-"/>
            </a:pPr>
            <a:endParaRPr lang="pt-BR" sz="2000" dirty="0"/>
          </a:p>
          <a:p>
            <a:pPr marL="457200" indent="-457200" algn="just">
              <a:buFontTx/>
              <a:buChar char="-"/>
            </a:pPr>
            <a:r>
              <a:rPr lang="pt-BR" sz="2000" b="1" dirty="0" smtClean="0"/>
              <a:t>Realocação </a:t>
            </a:r>
            <a:r>
              <a:rPr lang="pt-BR" sz="2000" dirty="0" smtClean="0"/>
              <a:t>(compatibilidade com competência do cargo e remuneração)</a:t>
            </a:r>
          </a:p>
          <a:p>
            <a:pPr marL="457200" indent="-457200" algn="just">
              <a:buFontTx/>
              <a:buChar char="-"/>
            </a:pPr>
            <a:endParaRPr lang="pt-BR" sz="2000" dirty="0"/>
          </a:p>
          <a:p>
            <a:pPr marL="457200" indent="-457200" algn="just">
              <a:buFontTx/>
              <a:buChar char="-"/>
            </a:pPr>
            <a:r>
              <a:rPr lang="pt-BR" sz="2000" dirty="0" smtClean="0"/>
              <a:t>Fruição de </a:t>
            </a:r>
            <a:r>
              <a:rPr lang="pt-BR" sz="2000" b="1" dirty="0" smtClean="0"/>
              <a:t>férias</a:t>
            </a:r>
          </a:p>
          <a:p>
            <a:pPr marL="457200" indent="-457200" algn="just">
              <a:buFontTx/>
              <a:buChar char="-"/>
            </a:pPr>
            <a:endParaRPr lang="pt-BR" sz="2000" dirty="0"/>
          </a:p>
          <a:p>
            <a:pPr marL="457200" indent="-457200" algn="just">
              <a:buFontTx/>
              <a:buChar char="-"/>
            </a:pPr>
            <a:r>
              <a:rPr lang="pt-BR" sz="2000" b="1" dirty="0" smtClean="0"/>
              <a:t>Compensação</a:t>
            </a:r>
            <a:r>
              <a:rPr lang="pt-BR" sz="2000" dirty="0" smtClean="0"/>
              <a:t> de jornada/banco de horas</a:t>
            </a:r>
          </a:p>
          <a:p>
            <a:pPr marL="457200" indent="-457200" algn="just">
              <a:buFontTx/>
              <a:buChar char="-"/>
            </a:pPr>
            <a:endParaRPr lang="pt-BR" sz="2000" dirty="0"/>
          </a:p>
          <a:p>
            <a:pPr marL="457200" indent="-457200" algn="just">
              <a:buFontTx/>
              <a:buChar char="-"/>
            </a:pPr>
            <a:r>
              <a:rPr lang="pt-BR" sz="2000" b="1" dirty="0" smtClean="0"/>
              <a:t>Capacitação</a:t>
            </a:r>
            <a:r>
              <a:rPr lang="pt-BR" sz="2000" dirty="0" smtClean="0"/>
              <a:t> (Escola de Contas)</a:t>
            </a:r>
            <a:endParaRPr lang="pt-BR" sz="2800" b="1" dirty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r>
              <a:rPr lang="pt-BR" sz="1600" dirty="0" smtClean="0"/>
              <a:t>Sugestões: Resolução TC 299/2016 e Portaria TC 27/2020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1625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REGRAMENTO NO ESTADO DO ESPÍRITO SANTO</a:t>
            </a:r>
          </a:p>
          <a:p>
            <a:pPr algn="ctr"/>
            <a:endParaRPr lang="pt-BR" sz="3200" b="1" dirty="0" smtClean="0"/>
          </a:p>
          <a:p>
            <a:pPr algn="ctr"/>
            <a:endParaRPr lang="pt-BR" sz="3200" b="1" dirty="0"/>
          </a:p>
          <a:p>
            <a:pPr algn="ctr"/>
            <a:endParaRPr lang="pt-BR" sz="3200" b="1" dirty="0" smtClean="0"/>
          </a:p>
          <a:p>
            <a:pPr marL="457200" indent="-457200" algn="just">
              <a:buFontTx/>
              <a:buChar char="-"/>
            </a:pPr>
            <a:endParaRPr lang="pt-BR" sz="2000" dirty="0" smtClean="0"/>
          </a:p>
          <a:p>
            <a:pPr marL="457200" indent="-457200" algn="just">
              <a:buFontTx/>
              <a:buChar char="-"/>
            </a:pPr>
            <a:r>
              <a:rPr lang="pt-BR" sz="2200" dirty="0" smtClean="0"/>
              <a:t>PARECER EM CONSULTA TC 04/2020</a:t>
            </a:r>
          </a:p>
          <a:p>
            <a:pPr marL="457200" indent="-457200" algn="just">
              <a:buFontTx/>
              <a:buChar char="-"/>
            </a:pPr>
            <a:endParaRPr lang="pt-BR" sz="2200" dirty="0"/>
          </a:p>
          <a:p>
            <a:pPr marL="457200" indent="-457200" algn="just">
              <a:buFontTx/>
              <a:buChar char="-"/>
            </a:pPr>
            <a:endParaRPr lang="pt-BR" sz="2200" dirty="0" smtClean="0"/>
          </a:p>
          <a:p>
            <a:pPr marL="457200" indent="-457200" algn="just">
              <a:buFontTx/>
              <a:buChar char="-"/>
            </a:pPr>
            <a:r>
              <a:rPr lang="pt-BR" sz="2200" dirty="0" smtClean="0"/>
              <a:t>CARÁTER NORMATIVO</a:t>
            </a:r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4154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SERVIDORES COMISSIONADOS</a:t>
            </a:r>
          </a:p>
          <a:p>
            <a:pPr algn="ctr"/>
            <a:endParaRPr lang="pt-BR" sz="3200" b="1" dirty="0"/>
          </a:p>
          <a:p>
            <a:pPr algn="just"/>
            <a:r>
              <a:rPr lang="pt-BR" sz="3200" b="1" dirty="0" smtClean="0"/>
              <a:t>Parecer em Consulta TC 004/2020</a:t>
            </a:r>
          </a:p>
          <a:p>
            <a:pPr algn="just"/>
            <a:endParaRPr lang="pt-BR" sz="3200" b="1" dirty="0"/>
          </a:p>
          <a:p>
            <a:pPr algn="just"/>
            <a:r>
              <a:rPr lang="pt-BR" sz="2400" dirty="0" smtClean="0"/>
              <a:t>Possibilidade de </a:t>
            </a:r>
            <a:r>
              <a:rPr lang="pt-BR" sz="2400" b="1" dirty="0" smtClean="0"/>
              <a:t>exoneração</a:t>
            </a:r>
            <a:r>
              <a:rPr lang="pt-BR" sz="2400" dirty="0" smtClean="0"/>
              <a:t> </a:t>
            </a:r>
            <a:r>
              <a:rPr lang="pt-BR" sz="2400" dirty="0" smtClean="0">
                <a:sym typeface="Wingdings" pitchFamily="2" charset="2"/>
              </a:rPr>
              <a:t> conveniência e oportunidade do gestor (</a:t>
            </a:r>
            <a:r>
              <a:rPr lang="pt-BR" sz="2400" b="1" dirty="0" smtClean="0">
                <a:sym typeface="Wingdings" pitchFamily="2" charset="2"/>
              </a:rPr>
              <a:t>discricionariedade</a:t>
            </a:r>
            <a:r>
              <a:rPr lang="pt-BR" sz="2400" dirty="0" smtClean="0">
                <a:sym typeface="Wingdings" pitchFamily="2" charset="2"/>
              </a:rPr>
              <a:t>)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endParaRPr lang="pt-BR" sz="2400" dirty="0" smtClean="0">
              <a:sym typeface="Wingdings" pitchFamily="2" charset="2"/>
            </a:endParaRPr>
          </a:p>
          <a:p>
            <a:pPr algn="just"/>
            <a:r>
              <a:rPr lang="pt-BR" sz="2400" dirty="0" smtClean="0">
                <a:sym typeface="Wingdings" pitchFamily="2" charset="2"/>
              </a:rPr>
              <a:t>Quadro permanente?</a:t>
            </a:r>
            <a:endParaRPr lang="pt-BR" sz="2400" dirty="0"/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8763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CONTRATOS TEMPORÁRIOS</a:t>
            </a:r>
          </a:p>
          <a:p>
            <a:pPr algn="ctr"/>
            <a:endParaRPr lang="pt-BR" sz="3200" b="1" dirty="0"/>
          </a:p>
          <a:p>
            <a:pPr algn="just"/>
            <a:r>
              <a:rPr lang="pt-BR" sz="2400" b="1" dirty="0" smtClean="0"/>
              <a:t>Parecer em Consulta TC 004/2020</a:t>
            </a:r>
          </a:p>
          <a:p>
            <a:pPr algn="just"/>
            <a:endParaRPr lang="pt-BR" sz="2400" b="1" dirty="0"/>
          </a:p>
          <a:p>
            <a:pPr algn="just"/>
            <a:r>
              <a:rPr lang="pt-BR" b="1" dirty="0" smtClean="0"/>
              <a:t>Rescisão contratual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possível</a:t>
            </a:r>
            <a:r>
              <a:rPr lang="pt-BR" dirty="0" smtClean="0">
                <a:sym typeface="Wingdings" pitchFamily="2" charset="2"/>
              </a:rPr>
              <a:t> (conveniência administrativa) desde que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justificada </a:t>
            </a:r>
            <a:r>
              <a:rPr lang="pt-BR" dirty="0">
                <a:sym typeface="Wingdings" pitchFamily="2" charset="2"/>
              </a:rPr>
              <a:t>com </a:t>
            </a:r>
            <a:r>
              <a:rPr lang="pt-BR" dirty="0">
                <a:solidFill>
                  <a:srgbClr val="FF0000"/>
                </a:solidFill>
                <a:sym typeface="Wingdings" pitchFamily="2" charset="2"/>
              </a:rPr>
              <a:t>dados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concretos </a:t>
            </a:r>
          </a:p>
          <a:p>
            <a:pPr algn="just"/>
            <a:endParaRPr lang="pt-BR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just"/>
            <a:r>
              <a:rPr lang="pt-BR" b="1" dirty="0">
                <a:sym typeface="Wingdings" pitchFamily="2" charset="2"/>
              </a:rPr>
              <a:t>Manutenção da remuneração sem prestação dos serviços</a:t>
            </a:r>
            <a:r>
              <a:rPr lang="pt-BR" dirty="0">
                <a:sym typeface="Wingdings" pitchFamily="2" charset="2"/>
              </a:rPr>
              <a:t>  </a:t>
            </a:r>
            <a:r>
              <a:rPr lang="pt-BR" dirty="0">
                <a:solidFill>
                  <a:srgbClr val="FF0000"/>
                </a:solidFill>
                <a:sym typeface="Wingdings" pitchFamily="2" charset="2"/>
              </a:rPr>
              <a:t>possível</a:t>
            </a:r>
            <a:r>
              <a:rPr lang="pt-BR" dirty="0">
                <a:sym typeface="Wingdings" pitchFamily="2" charset="2"/>
              </a:rPr>
              <a:t> (faltas </a:t>
            </a:r>
            <a:r>
              <a:rPr lang="pt-BR" dirty="0" smtClean="0">
                <a:sym typeface="Wingdings" pitchFamily="2" charset="2"/>
              </a:rPr>
              <a:t>justificadas </a:t>
            </a:r>
            <a:r>
              <a:rPr lang="pt-BR" dirty="0">
                <a:sym typeface="Wingdings" pitchFamily="2" charset="2"/>
              </a:rPr>
              <a:t>na forma do art. 3º, §3º, Lei 13.979/2020</a:t>
            </a:r>
            <a:r>
              <a:rPr lang="pt-BR" dirty="0" smtClean="0">
                <a:sym typeface="Wingdings" pitchFamily="2" charset="2"/>
              </a:rPr>
              <a:t>). Preferência 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função remota</a:t>
            </a:r>
            <a:endParaRPr lang="pt-BR" dirty="0">
              <a:solidFill>
                <a:srgbClr val="FF0000"/>
              </a:solidFill>
              <a:sym typeface="Wingdings" pitchFamily="2" charset="2"/>
            </a:endParaRPr>
          </a:p>
          <a:p>
            <a:pPr algn="just"/>
            <a:endParaRPr lang="pt-BR" dirty="0">
              <a:solidFill>
                <a:srgbClr val="FF0000"/>
              </a:solidFill>
              <a:sym typeface="Wingdings" pitchFamily="2" charset="2"/>
            </a:endParaRPr>
          </a:p>
          <a:p>
            <a:pPr algn="just"/>
            <a:r>
              <a:rPr lang="pt-BR" b="1" dirty="0">
                <a:sym typeface="Wingdings" pitchFamily="2" charset="2"/>
              </a:rPr>
              <a:t>Obs. </a:t>
            </a:r>
            <a:r>
              <a:rPr lang="pt-BR" dirty="0">
                <a:sym typeface="Wingdings" pitchFamily="2" charset="2"/>
              </a:rPr>
              <a:t>Avaliar </a:t>
            </a:r>
            <a:r>
              <a:rPr lang="pt-BR" dirty="0" smtClean="0">
                <a:sym typeface="Wingdings" pitchFamily="2" charset="2"/>
              </a:rPr>
              <a:t>custo-benefício </a:t>
            </a:r>
            <a:r>
              <a:rPr lang="pt-BR" dirty="0">
                <a:sym typeface="Wingdings" pitchFamily="2" charset="2"/>
              </a:rPr>
              <a:t>de rescisão considerando necessidade de recontratação posterior</a:t>
            </a:r>
            <a:r>
              <a:rPr lang="pt-BR" dirty="0" smtClean="0">
                <a:sym typeface="Wingdings" pitchFamily="2" charset="2"/>
              </a:rPr>
              <a:t>.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r>
              <a:rPr lang="pt-BR" b="1" dirty="0" smtClean="0">
                <a:sym typeface="Wingdings" pitchFamily="2" charset="2"/>
              </a:rPr>
              <a:t>Suspensão do contrato</a:t>
            </a:r>
            <a:r>
              <a:rPr lang="pt-BR" dirty="0" smtClean="0">
                <a:sym typeface="Wingdings" pitchFamily="2" charset="2"/>
              </a:rPr>
              <a:t> 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Impossibilidade </a:t>
            </a:r>
            <a:r>
              <a:rPr lang="pt-BR" dirty="0" smtClean="0">
                <a:sym typeface="Wingdings" pitchFamily="2" charset="2"/>
              </a:rPr>
              <a:t>(art</a:t>
            </a:r>
            <a:r>
              <a:rPr lang="pt-BR" dirty="0">
                <a:sym typeface="Wingdings" pitchFamily="2" charset="2"/>
              </a:rPr>
              <a:t>. 3º, parágrafo único, Medida Provisória </a:t>
            </a:r>
            <a:r>
              <a:rPr lang="pt-BR" dirty="0" smtClean="0">
                <a:sym typeface="Wingdings" pitchFamily="2" charset="2"/>
              </a:rPr>
              <a:t>936/2020)</a:t>
            </a:r>
          </a:p>
          <a:p>
            <a:pPr algn="just"/>
            <a:endParaRPr lang="pt-BR" dirty="0">
              <a:sym typeface="Wingdings" pitchFamily="2" charset="2"/>
            </a:endParaRPr>
          </a:p>
          <a:p>
            <a:pPr algn="just"/>
            <a:r>
              <a:rPr lang="pt-BR" b="1" dirty="0" smtClean="0">
                <a:sym typeface="Wingdings" pitchFamily="2" charset="2"/>
              </a:rPr>
              <a:t>Redução da remuneração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>
                <a:solidFill>
                  <a:srgbClr val="FF0000"/>
                </a:solidFill>
                <a:sym typeface="Wingdings" pitchFamily="2" charset="2"/>
              </a:rPr>
              <a:t>Impossibilidade </a:t>
            </a:r>
            <a:r>
              <a:rPr lang="pt-BR" dirty="0">
                <a:sym typeface="Wingdings" pitchFamily="2" charset="2"/>
              </a:rPr>
              <a:t>(art. 3º, parágrafo único, Medida Provisória 936/2020)</a:t>
            </a:r>
          </a:p>
          <a:p>
            <a:pPr algn="just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8003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8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01224"/>
            <a:ext cx="888642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CONTRATOS DE TERCEIRIZADOS</a:t>
            </a:r>
          </a:p>
          <a:p>
            <a:pPr algn="ctr"/>
            <a:endParaRPr lang="pt-BR" sz="3200" b="1" dirty="0"/>
          </a:p>
          <a:p>
            <a:pPr algn="just"/>
            <a:r>
              <a:rPr lang="pt-BR" sz="2400" b="1" dirty="0" smtClean="0"/>
              <a:t>Parecer em Consulta TC 004/2020</a:t>
            </a:r>
          </a:p>
          <a:p>
            <a:pPr algn="just"/>
            <a:endParaRPr lang="pt-BR" sz="1700" b="1" dirty="0"/>
          </a:p>
          <a:p>
            <a:pPr algn="just"/>
            <a:r>
              <a:rPr lang="pt-BR" sz="1700" b="1" dirty="0" smtClean="0">
                <a:sym typeface="Wingdings" pitchFamily="2" charset="2"/>
              </a:rPr>
              <a:t>REDUÇÃO DO VALOR CONTRATADO  </a:t>
            </a:r>
            <a:r>
              <a:rPr lang="pt-BR" sz="1700" dirty="0" smtClean="0">
                <a:solidFill>
                  <a:srgbClr val="FF0000"/>
                </a:solidFill>
                <a:sym typeface="Wingdings" pitchFamily="2" charset="2"/>
              </a:rPr>
              <a:t>possível</a:t>
            </a:r>
            <a:r>
              <a:rPr lang="pt-BR" sz="1700" dirty="0" smtClean="0">
                <a:sym typeface="Wingdings" pitchFamily="2" charset="2"/>
              </a:rPr>
              <a:t> mediante </a:t>
            </a:r>
            <a:r>
              <a:rPr lang="pt-BR" sz="1700" dirty="0" smtClean="0">
                <a:solidFill>
                  <a:srgbClr val="FF0000"/>
                </a:solidFill>
                <a:sym typeface="Wingdings" pitchFamily="2" charset="2"/>
              </a:rPr>
              <a:t>ACORDO</a:t>
            </a:r>
            <a:r>
              <a:rPr lang="pt-BR" sz="1700" dirty="0" smtClean="0">
                <a:sym typeface="Wingdings" pitchFamily="2" charset="2"/>
              </a:rPr>
              <a:t> entre as partes, quanto aos </a:t>
            </a:r>
            <a:r>
              <a:rPr lang="pt-BR" sz="1700" dirty="0" smtClean="0">
                <a:solidFill>
                  <a:srgbClr val="FF0000"/>
                </a:solidFill>
                <a:sym typeface="Wingdings" pitchFamily="2" charset="2"/>
              </a:rPr>
              <a:t>ITENS GERENCIÁVEIS </a:t>
            </a:r>
            <a:r>
              <a:rPr lang="pt-BR" sz="1700" dirty="0" smtClean="0">
                <a:sym typeface="Wingdings" pitchFamily="2" charset="2"/>
              </a:rPr>
              <a:t>(ajustáveis conforme efetiva prestação do serviço) – sem limites de alteração. </a:t>
            </a:r>
            <a:r>
              <a:rPr lang="pt-BR" sz="1700" b="1" dirty="0" smtClean="0">
                <a:sym typeface="Wingdings" pitchFamily="2" charset="2"/>
              </a:rPr>
              <a:t>Revisão contratual</a:t>
            </a:r>
            <a:r>
              <a:rPr lang="pt-BR" sz="1700" dirty="0" smtClean="0">
                <a:sym typeface="Wingdings" pitchFamily="2" charset="2"/>
              </a:rPr>
              <a:t> – reequilíbrio econômico-financeiro.</a:t>
            </a:r>
          </a:p>
          <a:p>
            <a:pPr algn="just"/>
            <a:endParaRPr lang="pt-BR" sz="1700" dirty="0">
              <a:solidFill>
                <a:srgbClr val="FF0000"/>
              </a:solidFill>
              <a:sym typeface="Wingdings" pitchFamily="2" charset="2"/>
            </a:endParaRPr>
          </a:p>
          <a:p>
            <a:pPr algn="just"/>
            <a:r>
              <a:rPr lang="pt-BR" sz="1700" b="1" dirty="0" smtClean="0">
                <a:sym typeface="Wingdings" pitchFamily="2" charset="2"/>
              </a:rPr>
              <a:t>REDUÇÃO UNILATERAL PELA ADMINISTRAÇÃO</a:t>
            </a:r>
            <a:r>
              <a:rPr lang="pt-BR" sz="1700" dirty="0" smtClean="0">
                <a:sym typeface="Wingdings" pitchFamily="2" charset="2"/>
              </a:rPr>
              <a:t>  </a:t>
            </a:r>
            <a:r>
              <a:rPr lang="pt-BR" sz="1700" dirty="0" smtClean="0">
                <a:solidFill>
                  <a:srgbClr val="FF0000"/>
                </a:solidFill>
                <a:sym typeface="Wingdings" pitchFamily="2" charset="2"/>
              </a:rPr>
              <a:t>limite 25% </a:t>
            </a:r>
            <a:r>
              <a:rPr lang="pt-BR" sz="1700" dirty="0" smtClean="0">
                <a:sym typeface="Wingdings" pitchFamily="2" charset="2"/>
              </a:rPr>
              <a:t>do valor do contrato</a:t>
            </a:r>
          </a:p>
          <a:p>
            <a:pPr algn="just"/>
            <a:endParaRPr lang="pt-BR" sz="1700" dirty="0">
              <a:sym typeface="Wingdings" pitchFamily="2" charset="2"/>
            </a:endParaRPr>
          </a:p>
          <a:p>
            <a:pPr algn="just"/>
            <a:r>
              <a:rPr lang="pt-BR" sz="1700" b="1" dirty="0">
                <a:sym typeface="Wingdings" pitchFamily="2" charset="2"/>
              </a:rPr>
              <a:t>RESCISÃO OU SUSPENSÃO </a:t>
            </a:r>
            <a:r>
              <a:rPr lang="pt-BR" sz="1700" dirty="0">
                <a:sym typeface="Wingdings" pitchFamily="2" charset="2"/>
              </a:rPr>
              <a:t> O administrador deve ponderar a </a:t>
            </a:r>
            <a:r>
              <a:rPr lang="pt-BR" sz="1700" dirty="0">
                <a:solidFill>
                  <a:srgbClr val="FF0000"/>
                </a:solidFill>
                <a:sym typeface="Wingdings" pitchFamily="2" charset="2"/>
              </a:rPr>
              <a:t>conveniência, oportunidade, e proporcionalidade</a:t>
            </a:r>
            <a:r>
              <a:rPr lang="pt-BR" sz="1700" dirty="0">
                <a:sym typeface="Wingdings" pitchFamily="2" charset="2"/>
              </a:rPr>
              <a:t> das medidas, considerando a </a:t>
            </a:r>
            <a:r>
              <a:rPr lang="pt-BR" sz="1700" b="1" dirty="0">
                <a:sym typeface="Wingdings" pitchFamily="2" charset="2"/>
              </a:rPr>
              <a:t>transitoriedade</a:t>
            </a:r>
            <a:r>
              <a:rPr lang="pt-BR" sz="1700" dirty="0">
                <a:sym typeface="Wingdings" pitchFamily="2" charset="2"/>
              </a:rPr>
              <a:t> da situação, a </a:t>
            </a:r>
            <a:r>
              <a:rPr lang="pt-BR" sz="1700" b="1" dirty="0">
                <a:sym typeface="Wingdings" pitchFamily="2" charset="2"/>
              </a:rPr>
              <a:t>possibilidade de retomada</a:t>
            </a:r>
            <a:r>
              <a:rPr lang="pt-BR" sz="1700" dirty="0">
                <a:sym typeface="Wingdings" pitchFamily="2" charset="2"/>
              </a:rPr>
              <a:t> dos contratos, </a:t>
            </a:r>
            <a:r>
              <a:rPr lang="pt-BR" sz="1700" dirty="0" smtClean="0">
                <a:sym typeface="Wingdings" pitchFamily="2" charset="2"/>
              </a:rPr>
              <a:t>a </a:t>
            </a:r>
            <a:r>
              <a:rPr lang="pt-BR" sz="1700" b="1" dirty="0" smtClean="0">
                <a:sym typeface="Wingdings" pitchFamily="2" charset="2"/>
              </a:rPr>
              <a:t>indenização</a:t>
            </a:r>
            <a:r>
              <a:rPr lang="pt-BR" sz="1700" dirty="0" smtClean="0">
                <a:sym typeface="Wingdings" pitchFamily="2" charset="2"/>
              </a:rPr>
              <a:t> </a:t>
            </a:r>
            <a:r>
              <a:rPr lang="pt-BR" sz="1700" b="1" dirty="0" smtClean="0">
                <a:sym typeface="Wingdings" pitchFamily="2" charset="2"/>
              </a:rPr>
              <a:t>devida </a:t>
            </a:r>
            <a:r>
              <a:rPr lang="pt-BR" sz="1700" dirty="0" smtClean="0">
                <a:sym typeface="Wingdings" pitchFamily="2" charset="2"/>
              </a:rPr>
              <a:t>e </a:t>
            </a:r>
            <a:r>
              <a:rPr lang="pt-BR" sz="1700" dirty="0">
                <a:sym typeface="Wingdings" pitchFamily="2" charset="2"/>
              </a:rPr>
              <a:t>a necessidade de proceder à nova </a:t>
            </a:r>
            <a:r>
              <a:rPr lang="pt-BR" sz="1700" dirty="0" smtClean="0">
                <a:sym typeface="Wingdings" pitchFamily="2" charset="2"/>
              </a:rPr>
              <a:t>licitação</a:t>
            </a:r>
          </a:p>
          <a:p>
            <a:pPr algn="just"/>
            <a:endParaRPr lang="pt-BR" sz="1700" dirty="0">
              <a:sym typeface="Wingdings" pitchFamily="2" charset="2"/>
            </a:endParaRPr>
          </a:p>
          <a:p>
            <a:pPr algn="just"/>
            <a:r>
              <a:rPr lang="pt-BR" sz="1700" dirty="0"/>
              <a:t> </a:t>
            </a:r>
            <a:endParaRPr lang="pt-BR" sz="1700" b="1" dirty="0"/>
          </a:p>
        </p:txBody>
      </p:sp>
    </p:spTree>
    <p:extLst>
      <p:ext uri="{BB962C8B-B14F-4D97-AF65-F5344CB8AC3E}">
        <p14:creationId xmlns:p14="http://schemas.microsoft.com/office/powerpoint/2010/main" val="144422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01224"/>
            <a:ext cx="888642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CONTRATOS DE TERCEIRIZADOS</a:t>
            </a:r>
          </a:p>
          <a:p>
            <a:pPr algn="ctr"/>
            <a:endParaRPr lang="pt-BR" sz="3200" b="1" dirty="0"/>
          </a:p>
          <a:p>
            <a:pPr algn="just"/>
            <a:r>
              <a:rPr lang="pt-BR" sz="2400" b="1" dirty="0" smtClean="0"/>
              <a:t>Parecer em Consulta TC 004/2020</a:t>
            </a:r>
          </a:p>
          <a:p>
            <a:pPr algn="just"/>
            <a:endParaRPr lang="pt-BR" sz="1700" b="1" dirty="0"/>
          </a:p>
          <a:p>
            <a:pPr algn="just"/>
            <a:endParaRPr lang="pt-BR" sz="1700" dirty="0">
              <a:sym typeface="Wingdings" pitchFamily="2" charset="2"/>
            </a:endParaRPr>
          </a:p>
          <a:p>
            <a:pPr algn="just"/>
            <a:r>
              <a:rPr lang="pt-BR" dirty="0"/>
              <a:t> A utilização </a:t>
            </a:r>
            <a:r>
              <a:rPr lang="pt-BR" dirty="0" smtClean="0"/>
              <a:t>da </a:t>
            </a:r>
            <a:r>
              <a:rPr lang="pt-BR" b="1" dirty="0" smtClean="0"/>
              <a:t>redução, rescisão ou suspensão</a:t>
            </a:r>
            <a:r>
              <a:rPr lang="pt-BR" dirty="0" smtClean="0"/>
              <a:t> dos contratos devem </a:t>
            </a:r>
            <a:r>
              <a:rPr lang="pt-BR" dirty="0"/>
              <a:t>considerar a possibilidade de a empresa utilizar os mecanismos </a:t>
            </a:r>
            <a:r>
              <a:rPr lang="pt-BR" dirty="0" smtClean="0"/>
              <a:t>da </a:t>
            </a:r>
            <a:r>
              <a:rPr lang="pt-BR" b="1" dirty="0" smtClean="0"/>
              <a:t>MP 927/2020 </a:t>
            </a:r>
            <a:r>
              <a:rPr lang="pt-BR" dirty="0" smtClean="0"/>
              <a:t>(</a:t>
            </a:r>
            <a:r>
              <a:rPr lang="pt-BR" dirty="0" err="1" smtClean="0"/>
              <a:t>teletrabalho</a:t>
            </a:r>
            <a:r>
              <a:rPr lang="pt-BR" dirty="0" smtClean="0"/>
              <a:t>; antecipação </a:t>
            </a:r>
            <a:r>
              <a:rPr lang="pt-BR" dirty="0"/>
              <a:t>de </a:t>
            </a:r>
            <a:r>
              <a:rPr lang="pt-BR" dirty="0" smtClean="0"/>
              <a:t>férias; férias coletivas; </a:t>
            </a:r>
            <a:r>
              <a:rPr lang="pt-BR" dirty="0"/>
              <a:t>antecipação de </a:t>
            </a:r>
            <a:r>
              <a:rPr lang="pt-BR" dirty="0" smtClean="0"/>
              <a:t>feriados; banco </a:t>
            </a:r>
            <a:r>
              <a:rPr lang="pt-BR" dirty="0"/>
              <a:t>de </a:t>
            </a:r>
            <a:r>
              <a:rPr lang="pt-BR" dirty="0" smtClean="0"/>
              <a:t>horas; suspensão </a:t>
            </a:r>
            <a:r>
              <a:rPr lang="pt-BR" dirty="0"/>
              <a:t>de exigências </a:t>
            </a:r>
            <a:r>
              <a:rPr lang="pt-BR" dirty="0" smtClean="0"/>
              <a:t>em </a:t>
            </a:r>
            <a:r>
              <a:rPr lang="pt-BR" dirty="0"/>
              <a:t>segurança e saúde no </a:t>
            </a:r>
            <a:r>
              <a:rPr lang="pt-BR" dirty="0" smtClean="0"/>
              <a:t>trabalho) e da </a:t>
            </a:r>
            <a:r>
              <a:rPr lang="pt-BR" b="1" dirty="0" smtClean="0"/>
              <a:t>MP 936/2020 </a:t>
            </a:r>
            <a:r>
              <a:rPr lang="pt-BR" dirty="0" smtClean="0"/>
              <a:t>(benefício emergencial em decorrência de redução de jornada ou suspensão do contrato de trabalho).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Administração pode </a:t>
            </a:r>
            <a:r>
              <a:rPr lang="pt-BR" dirty="0" smtClean="0"/>
              <a:t>também buscar </a:t>
            </a:r>
            <a:r>
              <a:rPr lang="pt-BR" dirty="0"/>
              <a:t>uma </a:t>
            </a:r>
            <a:r>
              <a:rPr lang="pt-BR" b="1" dirty="0"/>
              <a:t>solução negociada </a:t>
            </a:r>
            <a:r>
              <a:rPr lang="pt-BR" dirty="0"/>
              <a:t>com as empresas ou utilizar a orientação do governo federal de </a:t>
            </a:r>
            <a:r>
              <a:rPr lang="pt-BR" b="1" dirty="0"/>
              <a:t>pagar os salários dos colaboradores da empresa, descontando o vale transporte e o tíquete </a:t>
            </a:r>
            <a:r>
              <a:rPr lang="pt-BR" b="1" dirty="0" smtClean="0"/>
              <a:t>alimentação.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9161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270456" y="463705"/>
            <a:ext cx="50871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 smtClean="0">
                <a:solidFill>
                  <a:schemeClr val="bg1"/>
                </a:solidFill>
              </a:rPr>
              <a:t>OBRIGADO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15709" y="5631919"/>
            <a:ext cx="6169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ODILSON SOUZA BARBOSA JÚNIOR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Secretário-Geral das Sessões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</TotalTime>
  <Words>488</Words>
  <Application>Microsoft Office PowerPoint</Application>
  <PresentationFormat>Apresentação na tela (4:3)</PresentationFormat>
  <Paragraphs>85</Paragraphs>
  <Slides>8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TCE-ES</cp:lastModifiedBy>
  <cp:revision>58</cp:revision>
  <dcterms:created xsi:type="dcterms:W3CDTF">2019-12-06T19:40:08Z</dcterms:created>
  <dcterms:modified xsi:type="dcterms:W3CDTF">2020-05-21T19:45:40Z</dcterms:modified>
</cp:coreProperties>
</file>