
<file path=[Content_Types].xml><?xml version="1.0" encoding="utf-8"?>
<Types xmlns="http://schemas.openxmlformats.org/package/2006/content-types">
  <Default ContentType="image/jpeg" Extension="jpg"/>
  <Default ContentType="image/vnd.ms-photo" Extension="wdp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drawingml.diagramData+xml" PartName="/ppt/diagrams/data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ms-office.drawingml.diagramDrawing+xml" PartName="/ppt/diagrams/drawin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Override+xml" PartName="/ppt/theme/themeOverride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1.xml"/>
  <Override ContentType="application/vnd.openxmlformats-officedocument.drawingml.diagramColors+xml" PartName="/ppt/diagrams/color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defaultTextStyle>
    <a:defPPr lvl="0">
      <a:defRPr lang="pt-BR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5605D28D-2CE6-4513-8566-952984E21E14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 rtlCol="0"/>
        <a:lstStyle/>
        <a:p>
          <a:pPr rtl="0">
            <a:lnSpc>
              <a:spcPct val="100000"/>
            </a:lnSpc>
          </a:pPr>
          <a:r>
            <a:rPr lang="pt-BR" sz="2500" b="1" noProof="0" dirty="0" smtClean="0"/>
            <a:t>Dados em dia, melhores projeções.</a:t>
          </a:r>
          <a:endParaRPr lang="pt-BR" sz="2500" b="1" noProof="0" dirty="0"/>
        </a:p>
      </dgm:t>
    </dgm:pt>
    <dgm:pt modelId="{EB15AB98-362B-4E70-A3DA-995FC3E8BA79}" type="parTrans" cxnId="{FAF3F884-F0CF-440F-8CB1-B7648AB1B138}">
      <dgm:prSet/>
      <dgm:spPr/>
      <dgm:t>
        <a:bodyPr rtlCol="0"/>
        <a:lstStyle/>
        <a:p>
          <a:pPr rtl="0"/>
          <a:endParaRPr lang="pt-BR" noProof="0" dirty="0"/>
        </a:p>
      </dgm:t>
    </dgm:pt>
    <dgm:pt modelId="{823D1971-2C4D-4EC5-A874-2F463DE37109}" type="sibTrans" cxnId="{FAF3F884-F0CF-440F-8CB1-B7648AB1B138}">
      <dgm:prSet/>
      <dgm:spPr>
        <a:ln>
          <a:solidFill>
            <a:schemeClr val="accent1">
              <a:lumMod val="75000"/>
            </a:schemeClr>
          </a:solidFill>
        </a:ln>
      </dgm:spPr>
      <dgm:t>
        <a:bodyPr rtlCol="0"/>
        <a:lstStyle/>
        <a:p>
          <a:pPr rtl="0"/>
          <a:endParaRPr lang="pt-BR" noProof="0" dirty="0"/>
        </a:p>
      </dgm:t>
    </dgm:pt>
    <dgm:pt modelId="{78338ED1-3085-4FDE-B750-1DBFFB7A954A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 rtlCol="0"/>
        <a:lstStyle/>
        <a:p>
          <a:pPr rtl="0"/>
          <a:r>
            <a:rPr lang="pt-BR" sz="2100" b="1" noProof="0" dirty="0" smtClean="0"/>
            <a:t>A</a:t>
          </a:r>
          <a:r>
            <a:rPr lang="pt-BR" sz="2500" b="1" noProof="0" dirty="0" smtClean="0"/>
            <a:t> Administração Pública deve acompanhar a evolução das projeções e atuar preventivamente para garantir a sustentabilidade fiscal.</a:t>
          </a:r>
          <a:endParaRPr lang="pt-BR" sz="2500" b="1" noProof="0" dirty="0"/>
        </a:p>
      </dgm:t>
    </dgm:pt>
    <dgm:pt modelId="{EF68370D-83B9-405C-8496-00B246C73391}" type="parTrans" cxnId="{8810079B-CC00-479B-9597-96E8B443557A}">
      <dgm:prSet/>
      <dgm:spPr/>
      <dgm:t>
        <a:bodyPr/>
        <a:lstStyle/>
        <a:p>
          <a:endParaRPr lang="pt-BR"/>
        </a:p>
      </dgm:t>
    </dgm:pt>
    <dgm:pt modelId="{ED6AB5F0-681C-4D64-B670-9AD9583D0120}" type="sibTrans" cxnId="{8810079B-CC00-479B-9597-96E8B443557A}">
      <dgm:prSet/>
      <dgm:spPr/>
      <dgm:t>
        <a:bodyPr/>
        <a:lstStyle/>
        <a:p>
          <a:endParaRPr lang="pt-BR"/>
        </a:p>
      </dgm:t>
    </dgm:pt>
    <dgm:pt modelId="{F7C075C0-8342-4158-9032-4FF286BA464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sz="2500" b="1" noProof="0" dirty="0" smtClean="0"/>
            <a:t>A probabilidade de uma recessão após a pandemia é alta,  e o ajuste de contas inevitável.</a:t>
          </a:r>
          <a:endParaRPr lang="pt-BR" sz="2500" b="1" noProof="0" dirty="0"/>
        </a:p>
      </dgm:t>
    </dgm:pt>
    <dgm:pt modelId="{BF9C8CA9-C28C-493D-9186-0693A55915F9}" type="parTrans" cxnId="{5765D1E6-FCCB-4435-96EF-2AE5D8E18403}">
      <dgm:prSet/>
      <dgm:spPr/>
      <dgm:t>
        <a:bodyPr/>
        <a:lstStyle/>
        <a:p>
          <a:endParaRPr lang="pt-BR"/>
        </a:p>
      </dgm:t>
    </dgm:pt>
    <dgm:pt modelId="{401D4586-600B-4020-A761-9457810C7A3E}" type="sibTrans" cxnId="{5765D1E6-FCCB-4435-96EF-2AE5D8E18403}">
      <dgm:prSet/>
      <dgm:spPr/>
      <dgm:t>
        <a:bodyPr/>
        <a:lstStyle/>
        <a:p>
          <a:endParaRPr lang="pt-BR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3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  <dgm:t>
        <a:bodyPr/>
        <a:lstStyle/>
        <a:p>
          <a:endParaRPr lang="pt-BR"/>
        </a:p>
      </dgm:t>
    </dgm:pt>
    <dgm:pt modelId="{3CAD8DA1-8D53-445C-ACE8-D8449E4F0F55}" type="pres">
      <dgm:prSet presAssocID="{7E5AA53B-3EEE-4DE4-BB81-9044890C2946}" presName="extraNode" presStyleLbl="node1" presStyleIdx="0" presStyleCnt="3"/>
      <dgm:spPr/>
    </dgm:pt>
    <dgm:pt modelId="{429CABD1-4116-474B-81BF-735E2CA9DD00}" type="pres">
      <dgm:prSet presAssocID="{7E5AA53B-3EEE-4DE4-BB81-9044890C2946}" presName="dstNode" presStyleLbl="node1" presStyleIdx="0" presStyleCnt="3"/>
      <dgm:spPr/>
    </dgm:pt>
    <dgm:pt modelId="{D35D48CC-5EA2-4741-B62F-ACA55B193B62}" type="pres">
      <dgm:prSet presAssocID="{5605D28D-2CE6-4513-8566-952984E21E1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42ABBE-69AE-4F5D-8503-40F0314165D4}" type="pres">
      <dgm:prSet presAssocID="{5605D28D-2CE6-4513-8566-952984E21E14}" presName="accent_1" presStyleCnt="0"/>
      <dgm:spPr/>
    </dgm:pt>
    <dgm:pt modelId="{A965097E-32F1-4AB8-8C4E-2814A7596B2F}" type="pres">
      <dgm:prSet presAssocID="{5605D28D-2CE6-4513-8566-952984E21E14}" presName="accentRepeatNode" presStyleLbl="solidFgAcc1" presStyleIdx="0" presStyleCnt="3" custScaleX="56298" custScaleY="9685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E334C86F-3C48-4F54-ADCD-21FD7366F501}" type="pres">
      <dgm:prSet presAssocID="{F7C075C0-8342-4158-9032-4FF286BA464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C42F07-2197-4C47-A48A-7E3AF18735F2}" type="pres">
      <dgm:prSet presAssocID="{F7C075C0-8342-4158-9032-4FF286BA464C}" presName="accent_2" presStyleCnt="0"/>
      <dgm:spPr/>
    </dgm:pt>
    <dgm:pt modelId="{35A651BB-08C4-45D5-BD53-2A4341A3619D}" type="pres">
      <dgm:prSet presAssocID="{F7C075C0-8342-4158-9032-4FF286BA464C}" presName="accentRepeatNode" presStyleLbl="solidFgAcc1" presStyleIdx="1" presStyleCnt="3" custScaleX="58828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E4F4D2D7-49C3-4ECD-8DC3-E6D9E14B43A1}" type="pres">
      <dgm:prSet presAssocID="{78338ED1-3085-4FDE-B750-1DBFFB7A954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D40431-1AAC-488C-B2D0-F460D00E73A1}" type="pres">
      <dgm:prSet presAssocID="{78338ED1-3085-4FDE-B750-1DBFFB7A954A}" presName="accent_3" presStyleCnt="0"/>
      <dgm:spPr/>
    </dgm:pt>
    <dgm:pt modelId="{9E5A291B-3501-48BB-B011-055C04DC671C}" type="pres">
      <dgm:prSet presAssocID="{78338ED1-3085-4FDE-B750-1DBFFB7A954A}" presName="accentRepeatNode" presStyleLbl="solidFgAcc1" presStyleIdx="2" presStyleCnt="3" custScaleX="54843" custScaleY="8749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</dgm:ptLst>
  <dgm:cxnLst>
    <dgm:cxn modelId="{7E17C877-6E90-430D-83ED-F702518480B8}" type="presOf" srcId="{F7C075C0-8342-4158-9032-4FF286BA464C}" destId="{E334C86F-3C48-4F54-ADCD-21FD7366F501}" srcOrd="0" destOrd="0" presId="urn:microsoft.com/office/officeart/2008/layout/VerticalCurvedList"/>
    <dgm:cxn modelId="{2370ABB5-6979-49D6-B6E8-9E67CA42E4CF}" type="presOf" srcId="{78338ED1-3085-4FDE-B750-1DBFFB7A954A}" destId="{E4F4D2D7-49C3-4ECD-8DC3-E6D9E14B43A1}" srcOrd="0" destOrd="0" presId="urn:microsoft.com/office/officeart/2008/layout/VerticalCurvedList"/>
    <dgm:cxn modelId="{8810079B-CC00-479B-9597-96E8B443557A}" srcId="{7E5AA53B-3EEE-4DE4-BB81-9044890C2946}" destId="{78338ED1-3085-4FDE-B750-1DBFFB7A954A}" srcOrd="2" destOrd="0" parTransId="{EF68370D-83B9-405C-8496-00B246C73391}" sibTransId="{ED6AB5F0-681C-4D64-B670-9AD9583D0120}"/>
    <dgm:cxn modelId="{3A198027-F458-49DF-BC1C-FD8F76770A4E}" type="presOf" srcId="{823D1971-2C4D-4EC5-A874-2F463DE37109}" destId="{D79B43FC-100B-4A0D-A4D5-0D2D04B99064}" srcOrd="0" destOrd="0" presId="urn:microsoft.com/office/officeart/2008/layout/VerticalCurvedList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FAF3F884-F0CF-440F-8CB1-B7648AB1B138}" srcId="{7E5AA53B-3EEE-4DE4-BB81-9044890C2946}" destId="{5605D28D-2CE6-4513-8566-952984E21E14}" srcOrd="0" destOrd="0" parTransId="{EB15AB98-362B-4E70-A3DA-995FC3E8BA79}" sibTransId="{823D1971-2C4D-4EC5-A874-2F463DE37109}"/>
    <dgm:cxn modelId="{8ED691D9-406C-4B3B-B0F7-D47979CEB58C}" type="presOf" srcId="{5605D28D-2CE6-4513-8566-952984E21E14}" destId="{D35D48CC-5EA2-4741-B62F-ACA55B193B62}" srcOrd="0" destOrd="0" presId="urn:microsoft.com/office/officeart/2008/layout/VerticalCurvedList"/>
    <dgm:cxn modelId="{5765D1E6-FCCB-4435-96EF-2AE5D8E18403}" srcId="{7E5AA53B-3EEE-4DE4-BB81-9044890C2946}" destId="{F7C075C0-8342-4158-9032-4FF286BA464C}" srcOrd="1" destOrd="0" parTransId="{BF9C8CA9-C28C-493D-9186-0693A55915F9}" sibTransId="{401D4586-600B-4020-A761-9457810C7A3E}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63E666DA-1F55-41E3-9BA1-2960FA2F3022}" type="presParOf" srcId="{90561C55-3C6E-4D53-85E1-2C50BCDDA392}" destId="{D35D48CC-5EA2-4741-B62F-ACA55B193B62}" srcOrd="1" destOrd="0" presId="urn:microsoft.com/office/officeart/2008/layout/VerticalCurvedList"/>
    <dgm:cxn modelId="{BC0DB427-EC95-4E2D-8642-0E87B3F35AE9}" type="presParOf" srcId="{90561C55-3C6E-4D53-85E1-2C50BCDDA392}" destId="{1C42ABBE-69AE-4F5D-8503-40F0314165D4}" srcOrd="2" destOrd="0" presId="urn:microsoft.com/office/officeart/2008/layout/VerticalCurvedList"/>
    <dgm:cxn modelId="{F14A5921-0AC8-47C4-A5D2-3F8C6610704F}" type="presParOf" srcId="{1C42ABBE-69AE-4F5D-8503-40F0314165D4}" destId="{A965097E-32F1-4AB8-8C4E-2814A7596B2F}" srcOrd="0" destOrd="0" presId="urn:microsoft.com/office/officeart/2008/layout/VerticalCurvedList"/>
    <dgm:cxn modelId="{E2688D4F-A7C9-4C08-BAAC-5EDEE3E753D5}" type="presParOf" srcId="{90561C55-3C6E-4D53-85E1-2C50BCDDA392}" destId="{E334C86F-3C48-4F54-ADCD-21FD7366F501}" srcOrd="3" destOrd="0" presId="urn:microsoft.com/office/officeart/2008/layout/VerticalCurvedList"/>
    <dgm:cxn modelId="{CEAF6556-5280-4C0C-8BAB-8082A928D49F}" type="presParOf" srcId="{90561C55-3C6E-4D53-85E1-2C50BCDDA392}" destId="{E5C42F07-2197-4C47-A48A-7E3AF18735F2}" srcOrd="4" destOrd="0" presId="urn:microsoft.com/office/officeart/2008/layout/VerticalCurvedList"/>
    <dgm:cxn modelId="{D7D28DA6-432D-4062-9C61-953230A1B7D9}" type="presParOf" srcId="{E5C42F07-2197-4C47-A48A-7E3AF18735F2}" destId="{35A651BB-08C4-45D5-BD53-2A4341A3619D}" srcOrd="0" destOrd="0" presId="urn:microsoft.com/office/officeart/2008/layout/VerticalCurvedList"/>
    <dgm:cxn modelId="{BA34C560-22B8-4EB5-B654-89955A568522}" type="presParOf" srcId="{90561C55-3C6E-4D53-85E1-2C50BCDDA392}" destId="{E4F4D2D7-49C3-4ECD-8DC3-E6D9E14B43A1}" srcOrd="5" destOrd="0" presId="urn:microsoft.com/office/officeart/2008/layout/VerticalCurvedList"/>
    <dgm:cxn modelId="{829BD067-80DC-4149-BFA1-6BFD07FB838E}" type="presParOf" srcId="{90561C55-3C6E-4D53-85E1-2C50BCDDA392}" destId="{1AD40431-1AAC-488C-B2D0-F460D00E73A1}" srcOrd="6" destOrd="0" presId="urn:microsoft.com/office/officeart/2008/layout/VerticalCurvedList"/>
    <dgm:cxn modelId="{3D126624-27A3-46E9-9724-CD592C0EC819}" type="presParOf" srcId="{1AD40431-1AAC-488C-B2D0-F460D00E73A1}" destId="{9E5A291B-3501-48BB-B011-055C04DC671C}" srcOrd="0" destOrd="0" presId="urn:microsoft.com/office/officeart/2008/layout/VerticalCurvedList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4028574" y="-618397"/>
          <a:ext cx="4800732" cy="4800732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63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D48CC-5EA2-4741-B62F-ACA55B193B62}">
      <dsp:nvSpPr>
        <dsp:cNvPr id="0" name=""/>
        <dsp:cNvSpPr/>
      </dsp:nvSpPr>
      <dsp:spPr>
        <a:xfrm>
          <a:off x="496568" y="356393"/>
          <a:ext cx="9642466" cy="71278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63500" rIns="63500" bIns="63500" numCol="1" spcCol="1270" rtlCol="0" anchor="ctr" anchorCtr="0">
          <a:noAutofit/>
        </a:bodyPr>
        <a:lstStyle/>
        <a:p>
          <a:pPr lvl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noProof="0" dirty="0" smtClean="0"/>
            <a:t>Dados em dia, melhores projeções.</a:t>
          </a:r>
          <a:endParaRPr lang="pt-BR" sz="2500" b="1" kern="1200" noProof="0" dirty="0"/>
        </a:p>
      </dsp:txBody>
      <dsp:txXfrm>
        <a:off x="496568" y="356393"/>
        <a:ext cx="9642466" cy="712787"/>
      </dsp:txXfrm>
    </dsp:sp>
    <dsp:sp modelId="{A965097E-32F1-4AB8-8C4E-2814A7596B2F}">
      <dsp:nvSpPr>
        <dsp:cNvPr id="0" name=""/>
        <dsp:cNvSpPr/>
      </dsp:nvSpPr>
      <dsp:spPr>
        <a:xfrm>
          <a:off x="245765" y="281323"/>
          <a:ext cx="501606" cy="8629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34C86F-3C48-4F54-ADCD-21FD7366F501}">
      <dsp:nvSpPr>
        <dsp:cNvPr id="0" name=""/>
        <dsp:cNvSpPr/>
      </dsp:nvSpPr>
      <dsp:spPr>
        <a:xfrm>
          <a:off x="755666" y="1425575"/>
          <a:ext cx="9383367" cy="71278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63500" rIns="63500" bIns="635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noProof="0" dirty="0" smtClean="0"/>
            <a:t>A probabilidade de uma recessão após a pandemia é alta,  e o ajuste de contas inevitável.</a:t>
          </a:r>
          <a:endParaRPr lang="pt-BR" sz="2500" b="1" kern="1200" noProof="0" dirty="0"/>
        </a:p>
      </dsp:txBody>
      <dsp:txXfrm>
        <a:off x="755666" y="1425575"/>
        <a:ext cx="9383367" cy="712787"/>
      </dsp:txXfrm>
    </dsp:sp>
    <dsp:sp modelId="{35A651BB-08C4-45D5-BD53-2A4341A3619D}">
      <dsp:nvSpPr>
        <dsp:cNvPr id="0" name=""/>
        <dsp:cNvSpPr/>
      </dsp:nvSpPr>
      <dsp:spPr>
        <a:xfrm>
          <a:off x="493592" y="1336476"/>
          <a:ext cx="524148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4D2D7-49C3-4ECD-8DC3-E6D9E14B43A1}">
      <dsp:nvSpPr>
        <dsp:cNvPr id="0" name=""/>
        <dsp:cNvSpPr/>
      </dsp:nvSpPr>
      <dsp:spPr>
        <a:xfrm>
          <a:off x="496568" y="2494756"/>
          <a:ext cx="9642466" cy="71278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53340" rIns="53340" bIns="53340" numCol="1" spcCol="1270" rtlCol="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noProof="0" dirty="0" smtClean="0"/>
            <a:t>A</a:t>
          </a:r>
          <a:r>
            <a:rPr lang="pt-BR" sz="2500" b="1" kern="1200" noProof="0" dirty="0" smtClean="0"/>
            <a:t> Administração Pública deve acompanhar a evolução das projeções e atuar preventivamente para garantir a sustentabilidade fiscal.</a:t>
          </a:r>
          <a:endParaRPr lang="pt-BR" sz="2500" b="1" kern="1200" noProof="0" dirty="0"/>
        </a:p>
      </dsp:txBody>
      <dsp:txXfrm>
        <a:off x="496568" y="2494756"/>
        <a:ext cx="9642466" cy="712787"/>
      </dsp:txXfrm>
    </dsp:sp>
    <dsp:sp modelId="{9E5A291B-3501-48BB-B011-055C04DC671C}">
      <dsp:nvSpPr>
        <dsp:cNvPr id="0" name=""/>
        <dsp:cNvSpPr/>
      </dsp:nvSpPr>
      <dsp:spPr>
        <a:xfrm>
          <a:off x="252247" y="2461384"/>
          <a:ext cx="488642" cy="7795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5DBB9-39FE-9444-A7FB-7AEACF74D5EA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8A0BB-D40F-BD43-9AFE-99C6FB41E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96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65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7C5D920-5ADB-A547-A137-E6A10A8B6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5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9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B43442B-5B9A-9944-8E9E-C4EBBAAE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921A0D-7F0A-0749-A9D7-93CC555FD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361E2F-44CD-054C-BB3F-37BC3108E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A2289-C69A-0D4C-900A-4229BC719EE8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43F167-A468-C445-BDEC-E33A63A0A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DC083B-E3E2-F54B-B318-6346D688E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D151C-B591-C54B-B3AB-9E5A9E7E1F33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6F5AA56-3719-9D40-A076-DB995CB287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5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0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F60F60E-6A72-F040-817E-D0C008831EA3}"/>
              </a:ext>
            </a:extLst>
          </p:cNvPr>
          <p:cNvSpPr txBox="1"/>
          <p:nvPr/>
        </p:nvSpPr>
        <p:spPr>
          <a:xfrm>
            <a:off x="589654" y="527337"/>
            <a:ext cx="59301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CENÁRIOS FISCAIS 2020</a:t>
            </a:r>
          </a:p>
          <a:p>
            <a:r>
              <a:rPr lang="en-US" sz="3200" b="1" dirty="0" err="1">
                <a:solidFill>
                  <a:schemeClr val="bg1"/>
                </a:solidFill>
              </a:rPr>
              <a:t>E</a:t>
            </a:r>
            <a:r>
              <a:rPr lang="en-US" sz="3200" b="1" dirty="0" err="1" smtClean="0">
                <a:solidFill>
                  <a:schemeClr val="bg1"/>
                </a:solidFill>
              </a:rPr>
              <a:t>feitos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fiscais</a:t>
            </a:r>
            <a:r>
              <a:rPr lang="en-US" sz="3200" b="1" dirty="0">
                <a:solidFill>
                  <a:schemeClr val="bg1"/>
                </a:solidFill>
              </a:rPr>
              <a:t> da </a:t>
            </a:r>
            <a:r>
              <a:rPr lang="en-US" sz="3200" b="1" dirty="0" err="1">
                <a:solidFill>
                  <a:schemeClr val="bg1"/>
                </a:solidFill>
              </a:rPr>
              <a:t>pandemia</a:t>
            </a:r>
            <a:r>
              <a:rPr lang="en-US" sz="3200" b="1" dirty="0">
                <a:solidFill>
                  <a:schemeClr val="bg1"/>
                </a:solidFill>
              </a:rPr>
              <a:t> COVID-19 </a:t>
            </a:r>
            <a:r>
              <a:rPr lang="en-US" sz="3200" b="1" dirty="0" err="1">
                <a:solidFill>
                  <a:schemeClr val="bg1"/>
                </a:solidFill>
              </a:rPr>
              <a:t>na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receita</a:t>
            </a:r>
            <a:r>
              <a:rPr lang="en-US" sz="3200" b="1" dirty="0">
                <a:solidFill>
                  <a:schemeClr val="bg1"/>
                </a:solidFill>
              </a:rPr>
              <a:t> e </a:t>
            </a:r>
            <a:r>
              <a:rPr lang="en-US" sz="3200" b="1" dirty="0" err="1" smtClean="0">
                <a:solidFill>
                  <a:schemeClr val="bg1"/>
                </a:solidFill>
              </a:rPr>
              <a:t>na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despesa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dos </a:t>
            </a:r>
            <a:r>
              <a:rPr lang="en-US" sz="3200" b="1" dirty="0" err="1">
                <a:solidFill>
                  <a:schemeClr val="bg1"/>
                </a:solidFill>
              </a:rPr>
              <a:t>municípios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capixabas</a:t>
            </a:r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algn="r"/>
            <a:r>
              <a:rPr lang="en-US" sz="2500" b="1" dirty="0" err="1">
                <a:solidFill>
                  <a:schemeClr val="bg1"/>
                </a:solidFill>
              </a:rPr>
              <a:t>Versão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maio</a:t>
            </a:r>
            <a:r>
              <a:rPr lang="en-US" sz="2500" b="1" dirty="0">
                <a:solidFill>
                  <a:schemeClr val="bg1"/>
                </a:solidFill>
              </a:rPr>
              <a:t>/2020</a:t>
            </a:r>
            <a:endParaRPr lang="pt-BR" sz="2500" b="1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57DC2EE-3017-844C-B303-699D99069710}"/>
              </a:ext>
            </a:extLst>
          </p:cNvPr>
          <p:cNvSpPr txBox="1"/>
          <p:nvPr/>
        </p:nvSpPr>
        <p:spPr>
          <a:xfrm>
            <a:off x="757657" y="5631677"/>
            <a:ext cx="6181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ROBERT LUTHER SALVIATO DETONI</a:t>
            </a:r>
            <a:endParaRPr lang="pt-BR" sz="2400" b="1" dirty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Coordenador do NATR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48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02222-4E8E-46C9-BBC8-8234523F902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78621" y="206346"/>
            <a:ext cx="3296693" cy="6272513"/>
          </a:xfrm>
          <a:solidFill>
            <a:schemeClr val="accent1">
              <a:lumMod val="75000"/>
            </a:schemeClr>
          </a:solidFill>
        </p:spPr>
        <p:txBody>
          <a:bodyPr vert="wordArtVert" anchor="ctr" anchorCtr="0">
            <a:normAutofit/>
          </a:bodyPr>
          <a:lstStyle/>
          <a:p>
            <a:pPr algn="ctr"/>
            <a:r>
              <a:rPr lang="en-US" sz="3400" dirty="0" smtClean="0">
                <a:solidFill>
                  <a:schemeClr val="bg1"/>
                </a:solidFill>
              </a:rPr>
              <a:t>MUNICÍPIOS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400" dirty="0" smtClean="0">
                <a:solidFill>
                  <a:schemeClr val="bg1"/>
                </a:solidFill>
              </a:rPr>
              <a:t>CAPIXABAS</a:t>
            </a:r>
            <a:endParaRPr lang="pt-BR" sz="34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2155" y="206345"/>
            <a:ext cx="4220269" cy="627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5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 txBox="1">
            <a:spLocks/>
          </p:cNvSpPr>
          <p:nvPr/>
        </p:nvSpPr>
        <p:spPr>
          <a:xfrm>
            <a:off x="580852" y="235492"/>
            <a:ext cx="5786153" cy="988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</a:rPr>
              <a:t>Cenário A: Recuperação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580852" y="1517776"/>
            <a:ext cx="11029957" cy="4307762"/>
            <a:chOff x="580852" y="2209151"/>
            <a:chExt cx="11029957" cy="4307762"/>
          </a:xfrm>
        </p:grpSpPr>
        <p:sp>
          <p:nvSpPr>
            <p:cNvPr id="4" name="CaixaDeTexto 1">
              <a:extLst>
                <a:ext uri="{FF2B5EF4-FFF2-40B4-BE49-F238E27FC236}">
                  <a16:creationId xmlns:a16="http://schemas.microsoft.com/office/drawing/2014/main" id="{ECC1F4F8-65DA-416D-AF98-6FC3F8FA809B}"/>
                </a:ext>
              </a:extLst>
            </p:cNvPr>
            <p:cNvSpPr txBox="1"/>
            <p:nvPr/>
          </p:nvSpPr>
          <p:spPr>
            <a:xfrm>
              <a:off x="4790054" y="2228002"/>
              <a:ext cx="6820755" cy="4288911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 b="1" dirty="0"/>
                <a:t>Cenário A: </a:t>
              </a:r>
              <a:r>
                <a:rPr lang="pt-BR" sz="1600" b="1" dirty="0" smtClean="0"/>
                <a:t> Recuperação</a:t>
              </a:r>
              <a:r>
                <a:rPr lang="pt-BR" sz="1600" b="1" baseline="0" dirty="0" smtClean="0"/>
                <a:t> </a:t>
              </a:r>
              <a:endParaRPr lang="pt-BR" sz="1600" b="1" baseline="0" dirty="0"/>
            </a:p>
            <a:p>
              <a:r>
                <a:rPr lang="pt-BR" sz="1600" baseline="0" dirty="0"/>
                <a:t>O pico do número de casos e óbitos no Brasil </a:t>
              </a:r>
              <a:r>
                <a:rPr lang="pt-BR" sz="1600" baseline="0" dirty="0" smtClean="0"/>
                <a:t>e no ES acontece </a:t>
              </a:r>
              <a:r>
                <a:rPr lang="pt-BR" sz="1600" baseline="0" dirty="0"/>
                <a:t>entre final de </a:t>
              </a:r>
              <a:r>
                <a:rPr lang="pt-BR" sz="1600" baseline="0" dirty="0" smtClean="0"/>
                <a:t>abril </a:t>
              </a:r>
              <a:r>
                <a:rPr lang="pt-BR" sz="1600" baseline="0" dirty="0"/>
                <a:t>e início de </a:t>
              </a:r>
              <a:r>
                <a:rPr lang="pt-BR" sz="1600" baseline="0" dirty="0" smtClean="0"/>
                <a:t>maio.  A </a:t>
              </a:r>
              <a:r>
                <a:rPr lang="pt-BR" sz="1600" baseline="0" dirty="0"/>
                <a:t>partir daí, a reabertura gradual da economia permite uma recuperação contínua, ainda que não tão rápida.</a:t>
              </a:r>
            </a:p>
            <a:p>
              <a:r>
                <a:rPr lang="pt-BR" sz="1600" baseline="0" dirty="0"/>
                <a:t>Neste cenário, </a:t>
              </a:r>
              <a:r>
                <a:rPr lang="pt-BR" sz="1600" dirty="0"/>
                <a:t>a União compensa o </a:t>
              </a:r>
              <a:r>
                <a:rPr lang="pt-BR" sz="1600" dirty="0" smtClean="0"/>
                <a:t>FPM </a:t>
              </a:r>
              <a:r>
                <a:rPr lang="pt-BR" sz="1600" dirty="0"/>
                <a:t>até </a:t>
              </a:r>
              <a:r>
                <a:rPr lang="pt-BR" sz="1600" dirty="0" smtClean="0">
                  <a:solidFill>
                    <a:schemeClr val="tx1"/>
                  </a:solidFill>
                </a:rPr>
                <a:t>dezembro</a:t>
              </a:r>
              <a:r>
                <a:rPr lang="pt-BR" sz="1600" dirty="0" smtClean="0"/>
                <a:t> </a:t>
              </a:r>
              <a:r>
                <a:rPr lang="pt-BR" sz="1600" dirty="0"/>
                <a:t>e transfere </a:t>
              </a:r>
              <a:r>
                <a:rPr lang="pt-BR" sz="1600" dirty="0" smtClean="0"/>
                <a:t>a </a:t>
              </a:r>
              <a:r>
                <a:rPr lang="pt-BR" sz="1600" dirty="0"/>
                <a:t>ajuda financeira relativa ao Programa Federativo de Enfrentamento ao </a:t>
              </a:r>
              <a:r>
                <a:rPr lang="pt-BR" sz="1600" dirty="0" err="1"/>
                <a:t>Coronavírus</a:t>
              </a:r>
              <a:r>
                <a:rPr lang="pt-BR" sz="1600" dirty="0"/>
                <a:t>. </a:t>
              </a:r>
              <a:endParaRPr lang="pt-BR" sz="1600" dirty="0" smtClean="0"/>
            </a:p>
            <a:p>
              <a:r>
                <a:rPr lang="pt-BR" sz="1600" dirty="0"/>
                <a:t>Receita própria (ISS, IPTU, taxas) sem compensação e com inadimplência de até10</a:t>
              </a:r>
              <a:r>
                <a:rPr lang="pt-BR" sz="1600" dirty="0" smtClean="0"/>
                <a:t>%. Forte </a:t>
              </a:r>
              <a:r>
                <a:rPr lang="pt-BR" sz="1600" dirty="0"/>
                <a:t>impacto negativo no ISS devido ao setor de serviços sofrer rapidamente com a crise</a:t>
              </a:r>
            </a:p>
            <a:p>
              <a:r>
                <a:rPr lang="pt-BR" sz="1600" dirty="0"/>
                <a:t>As Transferências </a:t>
              </a:r>
              <a:r>
                <a:rPr lang="pt-BR" sz="1600" dirty="0" smtClean="0"/>
                <a:t>de ICMS </a:t>
              </a:r>
              <a:r>
                <a:rPr lang="pt-BR" sz="1600" dirty="0"/>
                <a:t>sem compensação, refletindo a queda do ICMS.</a:t>
              </a:r>
            </a:p>
            <a:p>
              <a:r>
                <a:rPr lang="pt-BR" sz="1600" dirty="0"/>
                <a:t>O impacto da receita de royalties é retardado no 2º trimestre devido à defasagem de tempo entre a produção, o recolhimento pelo concessionário e a transferência pela União, mas acentua-se no </a:t>
              </a:r>
              <a:r>
                <a:rPr lang="pt-BR" sz="1600" dirty="0" smtClean="0"/>
                <a:t>2º semestre. Preço </a:t>
              </a:r>
              <a:r>
                <a:rPr lang="pt-BR" sz="1600" dirty="0"/>
                <a:t>do barril de petróleo tem uma recuperação moderada, alcançando US$ 45 no final de 2020..</a:t>
              </a:r>
            </a:p>
            <a:p>
              <a:r>
                <a:rPr lang="pt-BR" sz="1600" dirty="0" smtClean="0"/>
                <a:t>Baixa redução </a:t>
              </a:r>
              <a:r>
                <a:rPr lang="pt-BR" sz="1600" dirty="0"/>
                <a:t>da despesa com </a:t>
              </a:r>
              <a:r>
                <a:rPr lang="pt-BR" sz="1600" dirty="0" smtClean="0"/>
                <a:t>pessoal devido à rigidez. </a:t>
              </a:r>
              <a:r>
                <a:rPr lang="pt-BR" sz="1600" dirty="0"/>
                <a:t>Demais gastos com redução.</a:t>
              </a:r>
            </a:p>
          </p:txBody>
        </p:sp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D17344D7-50A9-4A94-9B23-FD4D24EB02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6775" t="32411" r="43953" b="53695"/>
            <a:stretch/>
          </p:blipFill>
          <p:spPr>
            <a:xfrm>
              <a:off x="580852" y="2209151"/>
              <a:ext cx="4156173" cy="4307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2911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 txBox="1">
            <a:spLocks/>
          </p:cNvSpPr>
          <p:nvPr/>
        </p:nvSpPr>
        <p:spPr>
          <a:xfrm>
            <a:off x="458527" y="325053"/>
            <a:ext cx="7469987" cy="8092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</a:rPr>
              <a:t>Cenário B:  Andar intermitente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458527" y="1402811"/>
            <a:ext cx="11029617" cy="4390512"/>
            <a:chOff x="581191" y="2228002"/>
            <a:chExt cx="11029617" cy="439051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D17344D7-50A9-4A94-9B23-FD4D24EB02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6869" t="46380" r="44001" b="39614"/>
            <a:stretch/>
          </p:blipFill>
          <p:spPr>
            <a:xfrm>
              <a:off x="581191" y="2228002"/>
              <a:ext cx="3670892" cy="4390512"/>
            </a:xfrm>
            <a:prstGeom prst="rect">
              <a:avLst/>
            </a:prstGeom>
          </p:spPr>
        </p:pic>
        <p:sp>
          <p:nvSpPr>
            <p:cNvPr id="5" name="CaixaDeTexto 1">
              <a:extLst>
                <a:ext uri="{FF2B5EF4-FFF2-40B4-BE49-F238E27FC236}">
                  <a16:creationId xmlns:a16="http://schemas.microsoft.com/office/drawing/2014/main" id="{5C6C1033-127B-4385-A655-FED94B78E162}"/>
                </a:ext>
              </a:extLst>
            </p:cNvPr>
            <p:cNvSpPr txBox="1"/>
            <p:nvPr/>
          </p:nvSpPr>
          <p:spPr>
            <a:xfrm>
              <a:off x="4426858" y="2228002"/>
              <a:ext cx="7183950" cy="4390512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800" b="1" dirty="0"/>
                <a:t>Cenário B: </a:t>
              </a:r>
              <a:r>
                <a:rPr lang="pt-BR" sz="1800" b="1" dirty="0" smtClean="0"/>
                <a:t> Andar</a:t>
              </a:r>
              <a:r>
                <a:rPr lang="pt-BR" sz="1800" b="1" baseline="0" dirty="0" smtClean="0"/>
                <a:t> </a:t>
              </a:r>
              <a:r>
                <a:rPr lang="pt-BR" sz="1800" b="1" baseline="0" dirty="0"/>
                <a:t>Intermitente </a:t>
              </a:r>
            </a:p>
            <a:p>
              <a:r>
                <a:rPr lang="pt-BR" sz="1600" baseline="0" dirty="0"/>
                <a:t>O pico do número de casos e óbitos no Brasil acontece entre final de maio e início de junho. Com autorização para reabertura das atividades empresariais não essenciais, a circulação do vírus volta a aumentar e interrupções parciais das atividades são implementadas.</a:t>
              </a:r>
            </a:p>
            <a:p>
              <a:r>
                <a:rPr lang="pt-BR" sz="1600" dirty="0" smtClean="0"/>
                <a:t>A União </a:t>
              </a:r>
              <a:r>
                <a:rPr lang="pt-BR" sz="1600" dirty="0"/>
                <a:t>compensa o </a:t>
              </a:r>
              <a:r>
                <a:rPr lang="pt-BR" sz="1600" dirty="0" smtClean="0"/>
                <a:t>FPM </a:t>
              </a:r>
              <a:r>
                <a:rPr lang="pt-BR" sz="1600" dirty="0"/>
                <a:t>até </a:t>
              </a:r>
              <a:r>
                <a:rPr lang="pt-BR" sz="1600" dirty="0">
                  <a:solidFill>
                    <a:schemeClr val="tx1"/>
                  </a:solidFill>
                </a:rPr>
                <a:t>dezembro</a:t>
              </a:r>
              <a:r>
                <a:rPr lang="pt-BR" sz="1600" dirty="0"/>
                <a:t> e transfere a ajuda financeira relativa ao Programa Federativo de Enfrentamento ao </a:t>
              </a:r>
              <a:r>
                <a:rPr lang="pt-BR" sz="1600" dirty="0" err="1"/>
                <a:t>Coronavírus</a:t>
              </a:r>
              <a:r>
                <a:rPr lang="pt-BR" sz="1600" dirty="0"/>
                <a:t>. </a:t>
              </a:r>
            </a:p>
            <a:p>
              <a:r>
                <a:rPr lang="pt-BR" sz="1600" dirty="0"/>
                <a:t>Receita própria (ISS, IPTU, taxas) sem compensação e com inadimplência </a:t>
              </a:r>
              <a:r>
                <a:rPr lang="pt-BR" sz="1600" dirty="0" smtClean="0"/>
                <a:t>em 20%. Forte </a:t>
              </a:r>
              <a:r>
                <a:rPr lang="pt-BR" sz="1600" dirty="0"/>
                <a:t>impacto negativo no ISS devido ao setor de serviços sofrer rapidamente com a crise</a:t>
              </a:r>
            </a:p>
            <a:p>
              <a:r>
                <a:rPr lang="pt-BR" sz="1600" dirty="0"/>
                <a:t>As Transferências ICMS sem compensação, refletindo a queda do ICMS.</a:t>
              </a:r>
            </a:p>
            <a:p>
              <a:r>
                <a:rPr lang="pt-BR" sz="1600" dirty="0"/>
                <a:t>O impacto da receita de royalties é retardado no 2º </a:t>
              </a:r>
              <a:r>
                <a:rPr lang="pt-BR" sz="1600" dirty="0" smtClean="0"/>
                <a:t>trimestre, </a:t>
              </a:r>
              <a:r>
                <a:rPr lang="pt-BR" sz="1600" dirty="0"/>
                <a:t>mas acentua-se no </a:t>
              </a:r>
              <a:r>
                <a:rPr lang="pt-BR" sz="1600" dirty="0" smtClean="0"/>
                <a:t>2º semestre. Preço </a:t>
              </a:r>
              <a:r>
                <a:rPr lang="pt-BR" sz="1600" dirty="0"/>
                <a:t>do barril de petróleo tem uma recuperação moderada, alcançando US$ </a:t>
              </a:r>
              <a:r>
                <a:rPr lang="pt-BR" sz="1600" dirty="0" smtClean="0"/>
                <a:t>35 </a:t>
              </a:r>
              <a:r>
                <a:rPr lang="pt-BR" sz="1600" dirty="0"/>
                <a:t>no final de 2020..</a:t>
              </a:r>
            </a:p>
            <a:p>
              <a:r>
                <a:rPr lang="pt-BR" sz="1600" dirty="0" smtClean="0"/>
                <a:t>Maior redução </a:t>
              </a:r>
              <a:r>
                <a:rPr lang="pt-BR" sz="1600" dirty="0"/>
                <a:t>da despesa com </a:t>
              </a:r>
              <a:r>
                <a:rPr lang="pt-BR" sz="1600" dirty="0" smtClean="0"/>
                <a:t>pessoal, mas ainda rígida. </a:t>
              </a:r>
              <a:r>
                <a:rPr lang="pt-BR" sz="1600" dirty="0"/>
                <a:t>Demais gastos com </a:t>
              </a:r>
              <a:r>
                <a:rPr lang="pt-BR" sz="1600" dirty="0" smtClean="0"/>
                <a:t>redução (choque de realidade).</a:t>
              </a:r>
              <a:endParaRPr lang="pt-B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0602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 txBox="1">
            <a:spLocks/>
          </p:cNvSpPr>
          <p:nvPr/>
        </p:nvSpPr>
        <p:spPr>
          <a:xfrm>
            <a:off x="581193" y="347355"/>
            <a:ext cx="6533285" cy="76460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</a:rPr>
              <a:t>Cenário C:  Duplo abismo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580852" y="1261504"/>
            <a:ext cx="11029955" cy="4252686"/>
            <a:chOff x="580852" y="2075543"/>
            <a:chExt cx="11029955" cy="4252686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D17344D7-50A9-4A94-9B23-FD4D24EB02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6823" t="60241" r="43953" b="25461"/>
            <a:stretch/>
          </p:blipFill>
          <p:spPr>
            <a:xfrm>
              <a:off x="580852" y="2075543"/>
              <a:ext cx="3732047" cy="4252686"/>
            </a:xfrm>
            <a:prstGeom prst="rect">
              <a:avLst/>
            </a:prstGeom>
          </p:spPr>
        </p:pic>
        <p:sp>
          <p:nvSpPr>
            <p:cNvPr id="5" name="CaixaDeTexto 3">
              <a:extLst>
                <a:ext uri="{FF2B5EF4-FFF2-40B4-BE49-F238E27FC236}">
                  <a16:creationId xmlns:a16="http://schemas.microsoft.com/office/drawing/2014/main" id="{552A5F61-4054-40A2-9A24-C8F204A746FA}"/>
                </a:ext>
              </a:extLst>
            </p:cNvPr>
            <p:cNvSpPr txBox="1"/>
            <p:nvPr/>
          </p:nvSpPr>
          <p:spPr>
            <a:xfrm>
              <a:off x="4499429" y="2228003"/>
              <a:ext cx="7111378" cy="4100226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800" b="1" dirty="0"/>
                <a:t>Cenário </a:t>
              </a:r>
              <a:r>
                <a:rPr lang="pt-BR" sz="1800" b="1" dirty="0" smtClean="0"/>
                <a:t>C: Duplo </a:t>
              </a:r>
              <a:r>
                <a:rPr lang="pt-BR" sz="1800" b="1" dirty="0"/>
                <a:t>Abismo</a:t>
              </a:r>
              <a:r>
                <a:rPr lang="pt-BR" sz="1800" b="1" baseline="0" dirty="0"/>
                <a:t> </a:t>
              </a:r>
            </a:p>
            <a:p>
              <a:r>
                <a:rPr lang="pt-BR" sz="1600" baseline="0" dirty="0"/>
                <a:t>O número de casos e óbitos aumenta com a chegada do inverno, principalmente nas cidades mais frias do Sul e Sudeste. </a:t>
              </a:r>
              <a:r>
                <a:rPr lang="pt-BR" sz="1600" baseline="0" dirty="0" smtClean="0"/>
                <a:t> A </a:t>
              </a:r>
              <a:r>
                <a:rPr lang="pt-BR" sz="1600" baseline="0" dirty="0"/>
                <a:t>reabertura das atividades empresariais não essenciais, ocorre de forma mais lenta e intermitente.</a:t>
              </a:r>
            </a:p>
            <a:p>
              <a:r>
                <a:rPr lang="pt-BR" sz="1600" dirty="0"/>
                <a:t>A União compensa o FPM até </a:t>
              </a:r>
              <a:r>
                <a:rPr lang="pt-BR" sz="1600" dirty="0">
                  <a:solidFill>
                    <a:schemeClr val="tx1"/>
                  </a:solidFill>
                </a:rPr>
                <a:t>dezembro</a:t>
              </a:r>
              <a:r>
                <a:rPr lang="pt-BR" sz="1600" dirty="0"/>
                <a:t> e transfere a ajuda financeira relativa ao Programa Federativo de Enfrentamento ao </a:t>
              </a:r>
              <a:r>
                <a:rPr lang="pt-BR" sz="1600" dirty="0" err="1"/>
                <a:t>Coronavírus</a:t>
              </a:r>
              <a:r>
                <a:rPr lang="pt-BR" sz="1600" dirty="0"/>
                <a:t>. </a:t>
              </a:r>
            </a:p>
            <a:p>
              <a:r>
                <a:rPr lang="pt-BR" sz="1600" dirty="0"/>
                <a:t>Receita própria (ISS, IPTU, taxas) sem compensação e com inadimplência em </a:t>
              </a:r>
              <a:r>
                <a:rPr lang="pt-BR" sz="1600" dirty="0" smtClean="0"/>
                <a:t>25%. </a:t>
              </a:r>
              <a:r>
                <a:rPr lang="pt-BR" sz="1600" dirty="0"/>
                <a:t>Forte impacto negativo no ISS devido ao setor de serviços sofrer rapidamente com a crise</a:t>
              </a:r>
            </a:p>
            <a:p>
              <a:r>
                <a:rPr lang="pt-BR" sz="1600" dirty="0"/>
                <a:t>As Transferências ICMS sem compensação, refletindo a queda do ICMS.</a:t>
              </a:r>
            </a:p>
            <a:p>
              <a:r>
                <a:rPr lang="pt-BR" sz="1600" dirty="0"/>
                <a:t>O impacto da receita de royalties é retardado no 2º trimestre, mas acentua-se no 2º semestre. Preço do barril de petróleo tem uma recuperação moderada, alcançando US$ </a:t>
              </a:r>
              <a:r>
                <a:rPr lang="pt-BR" sz="1600" dirty="0" smtClean="0"/>
                <a:t>25 </a:t>
              </a:r>
              <a:r>
                <a:rPr lang="pt-BR" sz="1600" dirty="0"/>
                <a:t>no final de 2020..</a:t>
              </a:r>
            </a:p>
            <a:p>
              <a:r>
                <a:rPr lang="pt-BR" sz="1600" dirty="0" smtClean="0"/>
                <a:t>Despesa </a:t>
              </a:r>
              <a:r>
                <a:rPr lang="pt-BR" sz="1600" dirty="0"/>
                <a:t>com </a:t>
              </a:r>
              <a:r>
                <a:rPr lang="pt-BR" sz="1600" dirty="0" smtClean="0"/>
                <a:t>pessoal e demais </a:t>
              </a:r>
              <a:r>
                <a:rPr lang="pt-BR" sz="1600" dirty="0"/>
                <a:t>gastos </a:t>
              </a:r>
              <a:r>
                <a:rPr lang="pt-BR" sz="1600" dirty="0" smtClean="0"/>
                <a:t>com reduções iguais ao Cenário B.</a:t>
              </a:r>
              <a:endParaRPr lang="pt-B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5350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64458" y="729658"/>
            <a:ext cx="8880340" cy="988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400" dirty="0" smtClean="0">
                <a:solidFill>
                  <a:schemeClr val="bg1"/>
                </a:solidFill>
              </a:rPr>
              <a:t>Resultados projetados para o conjunto dos 78 municípios capixabas em 2020</a:t>
            </a:r>
            <a:endParaRPr lang="pt-BR" sz="3400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3"/>
          <a:stretch>
            <a:fillRect/>
          </a:stretch>
        </p:blipFill>
        <p:spPr>
          <a:xfrm>
            <a:off x="464458" y="2380343"/>
            <a:ext cx="10474888" cy="194491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64458" y="4505446"/>
            <a:ext cx="10474888" cy="1246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500" dirty="0"/>
              <a:t>Em cada cenário de 2020 em relação a 2019, observa-se uma queda da receita total: queda de R$ 0,74 bilhão no Cenário A; queda de R$ 1,41 bilhão no Cenário B; e queda de R$ 1,90 bilhão no Cenário C.</a:t>
            </a:r>
          </a:p>
        </p:txBody>
      </p:sp>
    </p:spTree>
    <p:extLst>
      <p:ext uri="{BB962C8B-B14F-4D97-AF65-F5344CB8AC3E}">
        <p14:creationId xmlns:p14="http://schemas.microsoft.com/office/powerpoint/2010/main" val="1942198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12595" y="99006"/>
            <a:ext cx="3301573" cy="58594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wordArtVert" lIns="91440" tIns="45720" rIns="91440" bIns="45720" rtlCol="0" anchor="ctr" anchorCtr="0">
            <a:normAutofit/>
          </a:bodyPr>
          <a:lstStyle>
            <a:lvl1pPr algn="ctr">
              <a:spcBef>
                <a:spcPct val="0"/>
              </a:spcBef>
              <a:buNone/>
              <a:defRPr sz="3400" b="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QUEDA</a:t>
            </a:r>
          </a:p>
          <a:p>
            <a:r>
              <a:rPr lang="pt-BR" dirty="0" smtClean="0"/>
              <a:t>NA RECEITA </a:t>
            </a:r>
          </a:p>
          <a:p>
            <a:r>
              <a:rPr lang="pt-BR" dirty="0" smtClean="0"/>
              <a:t>TOTAL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229" y="75349"/>
            <a:ext cx="3318614" cy="584921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263" y="99006"/>
            <a:ext cx="3020100" cy="588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438717" y="548891"/>
            <a:ext cx="8917157" cy="6149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700" smtClean="0">
                <a:solidFill>
                  <a:schemeClr val="bg1"/>
                </a:solidFill>
              </a:rPr>
              <a:t>Quantitativo de Prefeituras no limite de pessoal em 2020</a:t>
            </a:r>
            <a:endParaRPr lang="pt-BR" sz="2700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24" y="2241395"/>
            <a:ext cx="2669242" cy="225343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063" y="2241395"/>
            <a:ext cx="7821791" cy="265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2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 txBox="1">
            <a:spLocks/>
          </p:cNvSpPr>
          <p:nvPr/>
        </p:nvSpPr>
        <p:spPr>
          <a:xfrm>
            <a:off x="1865969" y="641166"/>
            <a:ext cx="4261069" cy="9269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bg1"/>
                </a:solidFill>
              </a:rPr>
              <a:t>Considerações finais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" name="Espaço Reservado para Conteúdo 5" descr="SmartArt">
            <a:extLst>
              <a:ext uri="{FF2B5EF4-FFF2-40B4-BE49-F238E27FC236}">
                <a16:creationId xmlns:a16="http://schemas.microsoft.com/office/drawing/2014/main" id="{BF629521-FFD2-45DA-9D1D-A5F09BD5A2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734317"/>
              </p:ext>
            </p:extLst>
          </p:nvPr>
        </p:nvGraphicFramePr>
        <p:xfrm>
          <a:off x="719570" y="2198254"/>
          <a:ext cx="10186323" cy="356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7518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257DC2EE-3017-844C-B303-699D99069710}"/>
              </a:ext>
            </a:extLst>
          </p:cNvPr>
          <p:cNvSpPr txBox="1"/>
          <p:nvPr/>
        </p:nvSpPr>
        <p:spPr>
          <a:xfrm>
            <a:off x="757657" y="5631677"/>
            <a:ext cx="6181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Obrigado pela atenção.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5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71042" y="574480"/>
            <a:ext cx="11351174" cy="17389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2300" dirty="0" smtClean="0">
              <a:solidFill>
                <a:schemeClr val="bg1"/>
              </a:solidFill>
            </a:endParaRPr>
          </a:p>
          <a:p>
            <a:pPr algn="ctr"/>
            <a:r>
              <a:rPr lang="pt-BR" sz="3400" dirty="0" smtClean="0">
                <a:solidFill>
                  <a:schemeClr val="bg1"/>
                </a:solidFill>
              </a:rPr>
              <a:t>CENÁRIOS</a:t>
            </a:r>
          </a:p>
          <a:p>
            <a:pPr algn="ctr"/>
            <a:r>
              <a:rPr lang="pt-BR" sz="2700" dirty="0" smtClean="0">
                <a:solidFill>
                  <a:schemeClr val="bg1"/>
                </a:solidFill>
              </a:rPr>
              <a:t>Comunicar</a:t>
            </a:r>
            <a:r>
              <a:rPr lang="pt-BR" sz="2700" dirty="0">
                <a:solidFill>
                  <a:schemeClr val="bg1"/>
                </a:solidFill>
              </a:rPr>
              <a:t>, instruir e ampliar o pensamento dos administradores sobre o </a:t>
            </a:r>
            <a:r>
              <a:rPr lang="pt-BR" sz="2700" dirty="0" smtClean="0">
                <a:solidFill>
                  <a:schemeClr val="bg1"/>
                </a:solidFill>
              </a:rPr>
              <a:t>futuro</a:t>
            </a:r>
          </a:p>
          <a:p>
            <a:pPr algn="ctr"/>
            <a:endParaRPr lang="pt-BR" sz="2300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09903" y="3384331"/>
            <a:ext cx="364709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500" dirty="0"/>
              <a:t>cenários precisam ser plausíveis, isto é, baseados em hipóteses possíveis, acreditáveis e relevantes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482662" y="2764219"/>
            <a:ext cx="3205655" cy="35548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500" dirty="0"/>
              <a:t>não </a:t>
            </a:r>
            <a:r>
              <a:rPr lang="pt-BR" sz="2500" dirty="0" smtClean="0"/>
              <a:t>se busca prever </a:t>
            </a:r>
            <a:r>
              <a:rPr lang="pt-BR" sz="2500" dirty="0"/>
              <a:t>o futuro e, sim, estudar as diversas possibilidades de futuros plausíveis </a:t>
            </a:r>
            <a:r>
              <a:rPr lang="pt-BR" sz="2500" dirty="0" smtClean="0"/>
              <a:t>e </a:t>
            </a:r>
            <a:r>
              <a:rPr lang="pt-BR" sz="2500" dirty="0"/>
              <a:t>preparar as organizações para enfrentar qualquer uma delas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324193" y="3384331"/>
            <a:ext cx="3258207" cy="20159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500" dirty="0" smtClean="0"/>
              <a:t>objetivo é </a:t>
            </a:r>
            <a:r>
              <a:rPr lang="pt-BR" sz="2500" dirty="0"/>
              <a:t>melhorar o processo decisório, com base no estudo de possíveis ambientes futuros</a:t>
            </a:r>
          </a:p>
        </p:txBody>
      </p:sp>
    </p:spTree>
    <p:extLst>
      <p:ext uri="{BB962C8B-B14F-4D97-AF65-F5344CB8AC3E}">
        <p14:creationId xmlns:p14="http://schemas.microsoft.com/office/powerpoint/2010/main" val="31786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7344D7-50A9-4A94-9B23-FD4D24EB02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45" t="20733" r="25245" b="12143"/>
          <a:stretch/>
        </p:blipFill>
        <p:spPr>
          <a:xfrm>
            <a:off x="3024418" y="234930"/>
            <a:ext cx="5830930" cy="581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5E47301-C3E7-47DD-BA54-D8F954BEB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56" t="24729" r="22323" b="32448"/>
          <a:stretch/>
        </p:blipFill>
        <p:spPr>
          <a:xfrm>
            <a:off x="589693" y="512799"/>
            <a:ext cx="9290287" cy="6004869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E912BF64-ABB5-4235-9CAA-13D6683A0924}"/>
              </a:ext>
            </a:extLst>
          </p:cNvPr>
          <p:cNvSpPr/>
          <p:nvPr/>
        </p:nvSpPr>
        <p:spPr>
          <a:xfrm>
            <a:off x="6381483" y="3097369"/>
            <a:ext cx="1204174" cy="26852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2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6E412BE-1CB3-416D-A5BB-3C01C4449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13" t="18366" r="23911" b="42155"/>
          <a:stretch/>
        </p:blipFill>
        <p:spPr>
          <a:xfrm>
            <a:off x="341290" y="880142"/>
            <a:ext cx="9191950" cy="5563897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ECA205DD-A8EE-4823-862A-B04E9061BE27}"/>
              </a:ext>
            </a:extLst>
          </p:cNvPr>
          <p:cNvSpPr/>
          <p:nvPr/>
        </p:nvSpPr>
        <p:spPr>
          <a:xfrm>
            <a:off x="6381483" y="3097369"/>
            <a:ext cx="1204174" cy="26852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F99CF6A7-8C27-453D-9DC4-B62A328CAD5D}"/>
              </a:ext>
            </a:extLst>
          </p:cNvPr>
          <p:cNvSpPr/>
          <p:nvPr/>
        </p:nvSpPr>
        <p:spPr>
          <a:xfrm>
            <a:off x="4784501" y="4423893"/>
            <a:ext cx="270457" cy="3219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3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0391" y="689521"/>
            <a:ext cx="9004692" cy="4770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500" dirty="0">
                <a:solidFill>
                  <a:schemeClr val="bg1"/>
                </a:solidFill>
              </a:rPr>
              <a:t>Projeções do PIB para 2020 (%) - para países e região selecionados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22" y="1359722"/>
            <a:ext cx="7888406" cy="49979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9692640" y="1588681"/>
            <a:ext cx="2270760" cy="4247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O Relatório Focus do Bacen, que apresenta as expectativas do mercado, relativo a 17 de abril (um mês após o início do isolamento social no pais), mostra uma queda no PIB brasileiro de 2,96% para 2020. Em 15 de maio, um mês após, o Relatório Focus do Bacen mostra uma contração ainda maior no PIB do Brasil: 5,2</a:t>
            </a:r>
            <a:r>
              <a:rPr lang="pt-PT" dirty="0" smtClean="0"/>
              <a:t>%.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773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9e68436a-e6f3-470a-956f-7900001b273e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91" y="928048"/>
            <a:ext cx="9748352" cy="539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92791" y="307628"/>
            <a:ext cx="9004692" cy="4770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500" dirty="0">
                <a:solidFill>
                  <a:schemeClr val="bg1"/>
                </a:solidFill>
              </a:rPr>
              <a:t>Projeções do PIB </a:t>
            </a:r>
            <a:r>
              <a:rPr lang="pt-BR" sz="2500" dirty="0" smtClean="0">
                <a:solidFill>
                  <a:schemeClr val="bg1"/>
                </a:solidFill>
              </a:rPr>
              <a:t>– </a:t>
            </a:r>
            <a:r>
              <a:rPr lang="pt-BR" sz="2500" dirty="0">
                <a:solidFill>
                  <a:schemeClr val="bg1"/>
                </a:solidFill>
              </a:rPr>
              <a:t>empresa </a:t>
            </a:r>
            <a:r>
              <a:rPr lang="pt-BR" sz="2500" dirty="0" err="1">
                <a:solidFill>
                  <a:schemeClr val="bg1"/>
                </a:solidFill>
              </a:rPr>
              <a:t>McKinsey</a:t>
            </a:r>
            <a:endParaRPr lang="pt-BR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252580" y="1249073"/>
            <a:ext cx="8324966" cy="4835661"/>
            <a:chOff x="943956" y="1249073"/>
            <a:chExt cx="8324966" cy="4835661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B6EEE501-2493-48A4-9ADC-E6446A1228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938" t="8589" r="12136" b="20900"/>
            <a:stretch/>
          </p:blipFill>
          <p:spPr>
            <a:xfrm>
              <a:off x="943956" y="1249073"/>
              <a:ext cx="8324966" cy="4835661"/>
            </a:xfrm>
            <a:prstGeom prst="rect">
              <a:avLst/>
            </a:prstGeom>
          </p:spPr>
        </p:pic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3E35CD21-60BC-4422-A743-C6E0F2B4BB7C}"/>
                </a:ext>
              </a:extLst>
            </p:cNvPr>
            <p:cNvSpPr txBox="1"/>
            <p:nvPr/>
          </p:nvSpPr>
          <p:spPr>
            <a:xfrm>
              <a:off x="6362029" y="3359629"/>
              <a:ext cx="7360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-22%</a:t>
              </a:r>
              <a:endParaRPr lang="pt-BR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Conector de Seta Reta 3">
              <a:extLst>
                <a:ext uri="{FF2B5EF4-FFF2-40B4-BE49-F238E27FC236}">
                  <a16:creationId xmlns:a16="http://schemas.microsoft.com/office/drawing/2014/main" id="{D0EA7B99-9634-4937-893A-53E9B2E83EB8}"/>
                </a:ext>
              </a:extLst>
            </p:cNvPr>
            <p:cNvCxnSpPr/>
            <p:nvPr/>
          </p:nvCxnSpPr>
          <p:spPr>
            <a:xfrm>
              <a:off x="7098128" y="2440270"/>
              <a:ext cx="0" cy="181758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13C62938-3FE3-4FD3-8C90-24955FB98473}"/>
              </a:ext>
            </a:extLst>
          </p:cNvPr>
          <p:cNvSpPr txBox="1">
            <a:spLocks/>
          </p:cNvSpPr>
          <p:nvPr/>
        </p:nvSpPr>
        <p:spPr>
          <a:xfrm>
            <a:off x="575894" y="362174"/>
            <a:ext cx="8445443" cy="988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bg1"/>
                </a:solidFill>
              </a:rPr>
              <a:t>Demanda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energia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elétrica</a:t>
            </a:r>
            <a:r>
              <a:rPr lang="en-US" dirty="0" smtClean="0">
                <a:solidFill>
                  <a:schemeClr val="bg1"/>
                </a:solidFill>
              </a:rPr>
              <a:t> - </a:t>
            </a:r>
            <a:r>
              <a:rPr lang="en-US" dirty="0" err="1">
                <a:solidFill>
                  <a:schemeClr val="bg1"/>
                </a:solidFill>
              </a:rPr>
              <a:t>B</a:t>
            </a:r>
            <a:r>
              <a:rPr lang="en-US" dirty="0" err="1" smtClean="0">
                <a:solidFill>
                  <a:schemeClr val="bg1"/>
                </a:solidFill>
              </a:rPr>
              <a:t>rasil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438968" y="2440270"/>
            <a:ext cx="2385857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D</a:t>
            </a:r>
            <a:r>
              <a:rPr lang="pt-BR" dirty="0" smtClean="0"/>
              <a:t>ados </a:t>
            </a:r>
            <a:r>
              <a:rPr lang="pt-BR" dirty="0"/>
              <a:t>da </a:t>
            </a:r>
            <a:r>
              <a:rPr lang="pt-BR" dirty="0" err="1"/>
              <a:t>Cielo</a:t>
            </a:r>
            <a:r>
              <a:rPr lang="pt-BR" dirty="0"/>
              <a:t> para o faturamento nominal no varejo também sinalizam fortes quedas: 7,7% nas três primeiras semanas de março e uma impressionante retração de 52,3% na quarta semana do mês.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78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79337" y="577366"/>
            <a:ext cx="8921142" cy="4770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</a:rPr>
              <a:t>IBC-BR e IBCR-ES - Variação (%) acumulada em 12 </a:t>
            </a:r>
            <a:r>
              <a:rPr lang="pt-BR" sz="2500" b="1" dirty="0" smtClean="0">
                <a:solidFill>
                  <a:schemeClr val="bg1"/>
                </a:solidFill>
              </a:rPr>
              <a:t>meses</a:t>
            </a:r>
            <a:endParaRPr lang="pt-BR" sz="25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20" y="1173405"/>
            <a:ext cx="8679976" cy="514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