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sldIdLst>
    <p:sldId id="285" r:id="rId2"/>
    <p:sldId id="293" r:id="rId3"/>
    <p:sldId id="287" r:id="rId4"/>
    <p:sldId id="310" r:id="rId5"/>
    <p:sldId id="296" r:id="rId6"/>
    <p:sldId id="302" r:id="rId7"/>
    <p:sldId id="298" r:id="rId8"/>
    <p:sldId id="300" r:id="rId9"/>
    <p:sldId id="299" r:id="rId10"/>
    <p:sldId id="311" r:id="rId11"/>
    <p:sldId id="312" r:id="rId12"/>
    <p:sldId id="313" r:id="rId13"/>
    <p:sldId id="308" r:id="rId14"/>
    <p:sldId id="307" r:id="rId15"/>
    <p:sldId id="304" r:id="rId16"/>
    <p:sldId id="303" r:id="rId17"/>
    <p:sldId id="292" r:id="rId18"/>
    <p:sldId id="314" r:id="rId19"/>
    <p:sldId id="289" r:id="rId20"/>
    <p:sldId id="290" r:id="rId21"/>
    <p:sldId id="309" r:id="rId22"/>
    <p:sldId id="305" r:id="rId2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2B55"/>
    <a:srgbClr val="0056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02"/>
    <p:restoredTop sz="94737"/>
  </p:normalViewPr>
  <p:slideViewPr>
    <p:cSldViewPr snapToGrid="0" snapToObjects="1">
      <p:cViewPr>
        <p:scale>
          <a:sx n="70" d="100"/>
          <a:sy n="70" d="100"/>
        </p:scale>
        <p:origin x="750" y="-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1" d="100"/>
          <a:sy n="71" d="100"/>
        </p:scale>
        <p:origin x="3936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25DBB9-39FE-9444-A7FB-7AEACF74D5EA}" type="datetimeFigureOut">
              <a:rPr lang="pt-BR" smtClean="0"/>
              <a:t>21/05/2020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E8A0BB-D40F-BD43-9AFE-99C6FB41E1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2965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94741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00096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49408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25928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31920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10473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99526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43917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15057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26442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5704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832632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9265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2145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25624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16529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83526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74974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29887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6991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5652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67C5D920-5ADB-A547-A137-E6A10A8B6A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559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297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2B43442B-5B9A-9944-8E9E-C4EBBAAEB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3921A0D-7F0A-0749-A9D7-93CC555FD7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5361E2F-44CD-054C-BB3F-37BC3108E7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A2289-C69A-0D4C-900A-4229BC719EE8}" type="datetimeFigureOut">
              <a:rPr lang="pt-BR" smtClean="0"/>
              <a:t>21/05/2020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E43F167-A468-C445-BDEC-E33A63A0A8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BDC083B-E3E2-F54B-B318-6346D688E1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D151C-B591-C54B-B3AB-9E5A9E7E1F33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36F5AA56-3719-9D40-A076-DB995CB287C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1219559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902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257DC2EE-3017-844C-B303-699D99069710}"/>
              </a:ext>
            </a:extLst>
          </p:cNvPr>
          <p:cNvSpPr txBox="1"/>
          <p:nvPr/>
        </p:nvSpPr>
        <p:spPr>
          <a:xfrm>
            <a:off x="757657" y="5631677"/>
            <a:ext cx="618149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bg1"/>
                </a:solidFill>
              </a:rPr>
              <a:t>ROMÁRIO FIGUEIREDO </a:t>
            </a:r>
            <a:endParaRPr lang="pt-BR" sz="2400" b="1" dirty="0">
              <a:solidFill>
                <a:schemeClr val="bg1"/>
              </a:solidFill>
            </a:endParaRPr>
          </a:p>
          <a:p>
            <a:r>
              <a:rPr lang="pt-BR" dirty="0" smtClean="0">
                <a:solidFill>
                  <a:schemeClr val="bg1"/>
                </a:solidFill>
              </a:rPr>
              <a:t>AUDITOR DE CONTROLE EXTERNO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28587" y="314325"/>
            <a:ext cx="955833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 smtClean="0">
                <a:solidFill>
                  <a:schemeClr val="bg1"/>
                </a:solidFill>
              </a:rPr>
              <a:t>Contabilização das despesas com ações </a:t>
            </a:r>
          </a:p>
          <a:p>
            <a:pPr algn="ctr"/>
            <a:r>
              <a:rPr lang="pt-BR" sz="4400" b="1" dirty="0" smtClean="0">
                <a:solidFill>
                  <a:schemeClr val="bg1"/>
                </a:solidFill>
              </a:rPr>
              <a:t>de enfrentamento à </a:t>
            </a:r>
          </a:p>
          <a:p>
            <a:pPr algn="ctr"/>
            <a:r>
              <a:rPr lang="pt-BR" sz="4400" b="1" dirty="0" smtClean="0">
                <a:solidFill>
                  <a:schemeClr val="bg1"/>
                </a:solidFill>
              </a:rPr>
              <a:t>COVID-19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257DC2EE-3017-844C-B303-699D99069710}"/>
              </a:ext>
            </a:extLst>
          </p:cNvPr>
          <p:cNvSpPr txBox="1"/>
          <p:nvPr/>
        </p:nvSpPr>
        <p:spPr>
          <a:xfrm>
            <a:off x="10258773" y="6185675"/>
            <a:ext cx="15328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Maio/2020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66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A3647B7-481F-6641-88D1-CB823C5F49A1}"/>
              </a:ext>
            </a:extLst>
          </p:cNvPr>
          <p:cNvSpPr txBox="1"/>
          <p:nvPr/>
        </p:nvSpPr>
        <p:spPr>
          <a:xfrm>
            <a:off x="1432874" y="6154112"/>
            <a:ext cx="8992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b="1" dirty="0" smtClean="0">
                <a:solidFill>
                  <a:srgbClr val="032B55"/>
                </a:solidFill>
              </a:rPr>
              <a:t>ROMÁRIO FIGUEIREDO | </a:t>
            </a:r>
            <a:r>
              <a:rPr lang="pt-BR" sz="1000" dirty="0" smtClean="0">
                <a:solidFill>
                  <a:srgbClr val="032B55"/>
                </a:solidFill>
              </a:rPr>
              <a:t>AUDITOR DE CONTROLE EXTERNO</a:t>
            </a:r>
            <a:endParaRPr lang="pt-BR" sz="1000" dirty="0">
              <a:solidFill>
                <a:srgbClr val="032B55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775648" y="137695"/>
            <a:ext cx="10654351" cy="10452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pt-BR" sz="3600" b="1" dirty="0" smtClean="0">
                <a:solidFill>
                  <a:srgbClr val="0070C0"/>
                </a:solidFill>
              </a:rPr>
              <a:t>ABERTURA DE CRÉDITO </a:t>
            </a:r>
            <a:r>
              <a:rPr lang="pt-BR" sz="3600" b="1" dirty="0" smtClean="0">
                <a:solidFill>
                  <a:srgbClr val="0070C0"/>
                </a:solidFill>
              </a:rPr>
              <a:t>ADICIONAIS</a:t>
            </a:r>
            <a:endParaRPr lang="pt-BR" sz="3600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7532599"/>
              </p:ext>
            </p:extLst>
          </p:nvPr>
        </p:nvGraphicFramePr>
        <p:xfrm>
          <a:off x="586854" y="1244989"/>
          <a:ext cx="10972802" cy="45616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7224">
                  <a:extLst>
                    <a:ext uri="{9D8B030D-6E8A-4147-A177-3AD203B41FA5}">
                      <a16:colId xmlns:a16="http://schemas.microsoft.com/office/drawing/2014/main" val="2519653111"/>
                    </a:ext>
                  </a:extLst>
                </a:gridCol>
                <a:gridCol w="2419200">
                  <a:extLst>
                    <a:ext uri="{9D8B030D-6E8A-4147-A177-3AD203B41FA5}">
                      <a16:colId xmlns:a16="http://schemas.microsoft.com/office/drawing/2014/main" val="2238706292"/>
                    </a:ext>
                  </a:extLst>
                </a:gridCol>
                <a:gridCol w="2305190">
                  <a:extLst>
                    <a:ext uri="{9D8B030D-6E8A-4147-A177-3AD203B41FA5}">
                      <a16:colId xmlns:a16="http://schemas.microsoft.com/office/drawing/2014/main" val="2002777345"/>
                    </a:ext>
                  </a:extLst>
                </a:gridCol>
                <a:gridCol w="3041188">
                  <a:extLst>
                    <a:ext uri="{9D8B030D-6E8A-4147-A177-3AD203B41FA5}">
                      <a16:colId xmlns:a16="http://schemas.microsoft.com/office/drawing/2014/main" val="4136769494"/>
                    </a:ext>
                  </a:extLst>
                </a:gridCol>
              </a:tblGrid>
              <a:tr h="537820">
                <a:tc>
                  <a:txBody>
                    <a:bodyPr/>
                    <a:lstStyle/>
                    <a:p>
                      <a:pPr algn="ctr"/>
                      <a:r>
                        <a:rPr lang="pt-BR" sz="2800" dirty="0" smtClean="0"/>
                        <a:t>CRÉDITO</a:t>
                      </a:r>
                      <a:endParaRPr lang="pt-B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 smtClean="0"/>
                        <a:t>SUPLEMENTAR</a:t>
                      </a:r>
                      <a:endParaRPr lang="pt-B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 smtClean="0"/>
                        <a:t>ESPECIAL</a:t>
                      </a:r>
                      <a:endParaRPr lang="pt-B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 smtClean="0"/>
                        <a:t>EXTRAORDINÁRIO</a:t>
                      </a:r>
                      <a:endParaRPr lang="pt-B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1714344"/>
                  </a:ext>
                </a:extLst>
              </a:tr>
              <a:tr h="928293">
                <a:tc>
                  <a:txBody>
                    <a:bodyPr/>
                    <a:lstStyle/>
                    <a:p>
                      <a:r>
                        <a:rPr lang="pt-BR" sz="2800" b="1" dirty="0" smtClean="0"/>
                        <a:t>Prévia autorização legislativa </a:t>
                      </a:r>
                    </a:p>
                    <a:p>
                      <a:endParaRPr lang="pt-B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8379262"/>
                  </a:ext>
                </a:extLst>
              </a:tr>
              <a:tr h="1326133">
                <a:tc>
                  <a:txBody>
                    <a:bodyPr/>
                    <a:lstStyle/>
                    <a:p>
                      <a:r>
                        <a:rPr lang="pt-BR" sz="2800" b="1" dirty="0" smtClean="0"/>
                        <a:t>Indicação de recursos disponíveis</a:t>
                      </a:r>
                      <a:endParaRPr lang="pt-B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8035592"/>
                  </a:ext>
                </a:extLst>
              </a:tr>
              <a:tr h="1326133">
                <a:tc>
                  <a:txBody>
                    <a:bodyPr/>
                    <a:lstStyle/>
                    <a:p>
                      <a:r>
                        <a:rPr lang="pt-BR" sz="2800" b="1" dirty="0" smtClean="0"/>
                        <a:t>Aberto por</a:t>
                      </a:r>
                      <a:r>
                        <a:rPr lang="pt-BR" sz="2800" b="1" baseline="0" dirty="0" smtClean="0"/>
                        <a:t> decreto do Executivo</a:t>
                      </a:r>
                      <a:endParaRPr lang="pt-BR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5813900"/>
                  </a:ext>
                </a:extLst>
              </a:tr>
            </a:tbl>
          </a:graphicData>
        </a:graphic>
      </p:graphicFrame>
      <p:sp>
        <p:nvSpPr>
          <p:cNvPr id="7" name="Multiplicar 6"/>
          <p:cNvSpPr/>
          <p:nvPr/>
        </p:nvSpPr>
        <p:spPr>
          <a:xfrm>
            <a:off x="9255273" y="1886919"/>
            <a:ext cx="1378423" cy="1187355"/>
          </a:xfrm>
          <a:prstGeom prst="mathMultiply">
            <a:avLst>
              <a:gd name="adj1" fmla="val 14325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Multiplicar 7"/>
          <p:cNvSpPr/>
          <p:nvPr/>
        </p:nvSpPr>
        <p:spPr>
          <a:xfrm>
            <a:off x="9255272" y="3253119"/>
            <a:ext cx="1378423" cy="1187355"/>
          </a:xfrm>
          <a:prstGeom prst="mathMultiply">
            <a:avLst>
              <a:gd name="adj1" fmla="val 14325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2650" y="2034614"/>
            <a:ext cx="1085182" cy="823031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2095" y="3422535"/>
            <a:ext cx="1085182" cy="823031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0520" y="3353740"/>
            <a:ext cx="1085182" cy="823031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0027" y="2011511"/>
            <a:ext cx="1085182" cy="823031"/>
          </a:xfrm>
          <a:prstGeom prst="rect">
            <a:avLst/>
          </a:prstGeom>
        </p:spPr>
      </p:pic>
      <p:pic>
        <p:nvPicPr>
          <p:cNvPr id="15" name="Imagem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0520" y="4759012"/>
            <a:ext cx="1085182" cy="823031"/>
          </a:xfrm>
          <a:prstGeom prst="rect">
            <a:avLst/>
          </a:prstGeom>
        </p:spPr>
      </p:pic>
      <p:pic>
        <p:nvPicPr>
          <p:cNvPr id="16" name="Imagem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2095" y="4759011"/>
            <a:ext cx="1085182" cy="823031"/>
          </a:xfrm>
          <a:prstGeom prst="rect">
            <a:avLst/>
          </a:prstGeom>
        </p:spPr>
      </p:pic>
      <p:pic>
        <p:nvPicPr>
          <p:cNvPr id="18" name="Imagem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01892" y="4745847"/>
            <a:ext cx="1085182" cy="82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63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A3647B7-481F-6641-88D1-CB823C5F49A1}"/>
              </a:ext>
            </a:extLst>
          </p:cNvPr>
          <p:cNvSpPr txBox="1"/>
          <p:nvPr/>
        </p:nvSpPr>
        <p:spPr>
          <a:xfrm>
            <a:off x="1432874" y="6154112"/>
            <a:ext cx="8992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b="1" dirty="0" smtClean="0">
                <a:solidFill>
                  <a:srgbClr val="032B55"/>
                </a:solidFill>
              </a:rPr>
              <a:t>ROMÁRIO FIGUEIREDO | </a:t>
            </a:r>
            <a:r>
              <a:rPr lang="pt-BR" sz="1000" dirty="0" smtClean="0">
                <a:solidFill>
                  <a:srgbClr val="032B55"/>
                </a:solidFill>
              </a:rPr>
              <a:t>AUDITOR DE CONTROLE EXTERNO</a:t>
            </a:r>
            <a:endParaRPr lang="pt-BR" sz="1000" dirty="0">
              <a:solidFill>
                <a:srgbClr val="032B55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775648" y="137695"/>
            <a:ext cx="1065435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pt-BR" sz="3600" b="1" dirty="0" smtClean="0">
                <a:solidFill>
                  <a:srgbClr val="0070C0"/>
                </a:solidFill>
              </a:rPr>
              <a:t>RESERVA DE CONTINGÊNCIA</a:t>
            </a:r>
            <a:endParaRPr lang="pt-BR" sz="3600" b="1" dirty="0">
              <a:solidFill>
                <a:srgbClr val="0070C0"/>
              </a:solidFill>
            </a:endParaRPr>
          </a:p>
          <a:p>
            <a:pPr marL="571500" indent="-5715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pt-BR" sz="2800" b="1" dirty="0" smtClean="0"/>
          </a:p>
          <a:p>
            <a:pPr algn="just">
              <a:lnSpc>
                <a:spcPct val="150000"/>
              </a:lnSpc>
            </a:pPr>
            <a:r>
              <a:rPr lang="pt-BR" sz="2800" b="1" dirty="0" smtClean="0"/>
              <a:t>A </a:t>
            </a:r>
            <a:r>
              <a:rPr lang="pt-BR" sz="2800" b="1" dirty="0"/>
              <a:t>utilização de créditos orçamentários que tenham como fonte de recursos a reserva de contingência está restrita, em regra, </a:t>
            </a:r>
            <a:r>
              <a:rPr lang="pt-BR" sz="2800" b="1" dirty="0" smtClean="0"/>
              <a:t>a </a:t>
            </a:r>
            <a:r>
              <a:rPr lang="pt-BR" sz="2800" b="1" dirty="0"/>
              <a:t>cobertura de passivos contingentes e outros riscos e eventos fiscais imprevistos</a:t>
            </a:r>
            <a:r>
              <a:rPr lang="pt-BR" sz="2800" b="1" dirty="0" smtClean="0"/>
              <a:t>.</a:t>
            </a:r>
            <a:r>
              <a:rPr lang="pt-BR" sz="1600" b="1" dirty="0" smtClean="0"/>
              <a:t> </a:t>
            </a:r>
            <a:r>
              <a:rPr lang="pt-BR" sz="1600" dirty="0" smtClean="0"/>
              <a:t>(LRF, art</a:t>
            </a:r>
            <a:r>
              <a:rPr lang="pt-BR" sz="1600" dirty="0"/>
              <a:t>. 5º, inciso </a:t>
            </a:r>
            <a:r>
              <a:rPr lang="pt-BR" sz="1600" dirty="0" smtClean="0"/>
              <a:t>III)</a:t>
            </a:r>
          </a:p>
        </p:txBody>
      </p:sp>
    </p:spTree>
    <p:extLst>
      <p:ext uri="{BB962C8B-B14F-4D97-AF65-F5344CB8AC3E}">
        <p14:creationId xmlns:p14="http://schemas.microsoft.com/office/powerpoint/2010/main" val="94085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A3647B7-481F-6641-88D1-CB823C5F49A1}"/>
              </a:ext>
            </a:extLst>
          </p:cNvPr>
          <p:cNvSpPr txBox="1"/>
          <p:nvPr/>
        </p:nvSpPr>
        <p:spPr>
          <a:xfrm>
            <a:off x="1432874" y="6154112"/>
            <a:ext cx="8992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b="1" dirty="0" smtClean="0">
                <a:solidFill>
                  <a:srgbClr val="032B55"/>
                </a:solidFill>
              </a:rPr>
              <a:t>ROMÁRIO FIGUEIREDO | </a:t>
            </a:r>
            <a:r>
              <a:rPr lang="pt-BR" sz="1000" dirty="0" smtClean="0">
                <a:solidFill>
                  <a:srgbClr val="032B55"/>
                </a:solidFill>
              </a:rPr>
              <a:t>AUDITOR DE CONTROLE EXTERNO</a:t>
            </a:r>
            <a:endParaRPr lang="pt-BR" sz="1000" dirty="0">
              <a:solidFill>
                <a:srgbClr val="032B55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775648" y="137695"/>
            <a:ext cx="10654351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pt-BR" sz="3600" b="1" dirty="0" smtClean="0">
                <a:solidFill>
                  <a:srgbClr val="0070C0"/>
                </a:solidFill>
              </a:rPr>
              <a:t>RESERVA DE CONTINGÊNCIA</a:t>
            </a:r>
            <a:endParaRPr lang="pt-BR" sz="3600" b="1" dirty="0">
              <a:solidFill>
                <a:srgbClr val="0070C0"/>
              </a:solidFill>
            </a:endParaRPr>
          </a:p>
          <a:p>
            <a:pPr algn="just">
              <a:lnSpc>
                <a:spcPct val="150000"/>
              </a:lnSpc>
            </a:pPr>
            <a:endParaRPr lang="pt-BR" sz="2800" b="1" dirty="0" smtClean="0"/>
          </a:p>
          <a:p>
            <a:pPr algn="just">
              <a:lnSpc>
                <a:spcPct val="150000"/>
              </a:lnSpc>
            </a:pPr>
            <a:r>
              <a:rPr lang="pt-BR" sz="2800" b="1" dirty="0" smtClean="0"/>
              <a:t>Assim</a:t>
            </a:r>
            <a:r>
              <a:rPr lang="pt-BR" sz="2800" b="1" dirty="0"/>
              <a:t>, as circunstâncias atuais permitem a utilização da reserva de contingência, cuja utilização, se necessária, deve estar diretamente </a:t>
            </a:r>
            <a:r>
              <a:rPr lang="pt-BR" sz="2800" b="1" u="sng" dirty="0"/>
              <a:t>relacionada às despesas imprevistas, decorrentes do combate à pandemia</a:t>
            </a:r>
            <a:r>
              <a:rPr lang="pt-BR" sz="2800" b="1" dirty="0"/>
              <a:t>, observado o que estabelece à Lei de Diretrizes </a:t>
            </a:r>
            <a:r>
              <a:rPr lang="pt-BR" sz="2800" b="1" dirty="0" smtClean="0"/>
              <a:t>Orçamentárias (LDO) </a:t>
            </a:r>
            <a:r>
              <a:rPr lang="pt-BR" sz="2800" b="1" dirty="0"/>
              <a:t>do Município.</a:t>
            </a:r>
          </a:p>
          <a:p>
            <a:pPr marL="571500" indent="-5715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103599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A3647B7-481F-6641-88D1-CB823C5F49A1}"/>
              </a:ext>
            </a:extLst>
          </p:cNvPr>
          <p:cNvSpPr txBox="1"/>
          <p:nvPr/>
        </p:nvSpPr>
        <p:spPr>
          <a:xfrm>
            <a:off x="1432874" y="6154112"/>
            <a:ext cx="8992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b="1" dirty="0" smtClean="0">
                <a:solidFill>
                  <a:srgbClr val="032B55"/>
                </a:solidFill>
              </a:rPr>
              <a:t>ROMÁRIO FIGUEIREDO | </a:t>
            </a:r>
            <a:r>
              <a:rPr lang="pt-BR" sz="1000" dirty="0" smtClean="0">
                <a:solidFill>
                  <a:srgbClr val="032B55"/>
                </a:solidFill>
              </a:rPr>
              <a:t>AUDITOR DE CONTROLE EXTERNO</a:t>
            </a:r>
            <a:endParaRPr lang="pt-BR" sz="1000" dirty="0">
              <a:solidFill>
                <a:srgbClr val="032B55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775648" y="137695"/>
            <a:ext cx="10868665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pt-BR" sz="3600" b="1" dirty="0" smtClean="0">
                <a:solidFill>
                  <a:srgbClr val="0070C0"/>
                </a:solidFill>
              </a:rPr>
              <a:t>CONTROLE ORÇAMENTÁRIO DA DESPESA</a:t>
            </a:r>
            <a:endParaRPr lang="pt-BR" sz="3600" b="1" dirty="0">
              <a:solidFill>
                <a:srgbClr val="0070C0"/>
              </a:solidFill>
            </a:endParaRPr>
          </a:p>
          <a:p>
            <a:pPr algn="just">
              <a:lnSpc>
                <a:spcPct val="150000"/>
              </a:lnSpc>
            </a:pPr>
            <a:endParaRPr lang="pt-BR" sz="2800" b="1" dirty="0" smtClean="0"/>
          </a:p>
          <a:p>
            <a:pPr algn="just">
              <a:lnSpc>
                <a:spcPct val="150000"/>
              </a:lnSpc>
            </a:pPr>
            <a:r>
              <a:rPr lang="pt-BR" sz="2800" b="1" dirty="0" smtClean="0"/>
              <a:t>Com as alterações promovidas na LOA (créditos suplementar, especial ou extraordinário</a:t>
            </a:r>
            <a:r>
              <a:rPr lang="pt-BR" sz="2800" b="1" dirty="0"/>
              <a:t>), recomenda-se </a:t>
            </a:r>
            <a:r>
              <a:rPr lang="pt-BR" sz="2800" b="1" dirty="0" smtClean="0"/>
              <a:t>que seja </a:t>
            </a:r>
            <a:r>
              <a:rPr lang="pt-BR" sz="2800" b="1" dirty="0"/>
              <a:t>criado </a:t>
            </a:r>
            <a:r>
              <a:rPr lang="pt-BR" sz="2800" b="1" u="sng" dirty="0" smtClean="0"/>
              <a:t>PROGRAMA</a:t>
            </a:r>
            <a:r>
              <a:rPr lang="pt-BR" sz="2800" b="1" dirty="0" smtClean="0"/>
              <a:t> </a:t>
            </a:r>
            <a:r>
              <a:rPr lang="pt-BR" sz="2800" b="1" dirty="0"/>
              <a:t>ou </a:t>
            </a:r>
            <a:r>
              <a:rPr lang="pt-BR" sz="2800" b="1" u="sng" dirty="0" smtClean="0"/>
              <a:t>AÇÃO</a:t>
            </a:r>
            <a:r>
              <a:rPr lang="pt-BR" sz="2800" b="1" dirty="0" smtClean="0"/>
              <a:t> </a:t>
            </a:r>
            <a:r>
              <a:rPr lang="pt-BR" sz="2800" b="1" dirty="0"/>
              <a:t>orçamentária </a:t>
            </a:r>
            <a:r>
              <a:rPr lang="pt-BR" sz="2800" b="1" dirty="0">
                <a:solidFill>
                  <a:srgbClr val="FF0000"/>
                </a:solidFill>
              </a:rPr>
              <a:t>específica para as despesas relacionadas </a:t>
            </a:r>
            <a:r>
              <a:rPr lang="pt-BR" sz="2800" b="1" dirty="0" smtClean="0">
                <a:solidFill>
                  <a:srgbClr val="FF0000"/>
                </a:solidFill>
              </a:rPr>
              <a:t>à </a:t>
            </a:r>
            <a:r>
              <a:rPr lang="pt-BR" sz="2800" b="1" dirty="0">
                <a:solidFill>
                  <a:srgbClr val="FF0000"/>
                </a:solidFill>
              </a:rPr>
              <a:t>COVID-19</a:t>
            </a:r>
            <a:r>
              <a:rPr lang="pt-BR" sz="2800" b="1" dirty="0" smtClean="0">
                <a:solidFill>
                  <a:srgbClr val="FF0000"/>
                </a:solidFill>
              </a:rPr>
              <a:t>.</a:t>
            </a:r>
            <a:r>
              <a:rPr lang="pt-BR" sz="2800" b="1" dirty="0" smtClean="0"/>
              <a:t> </a:t>
            </a:r>
          </a:p>
          <a:p>
            <a:pPr algn="just">
              <a:lnSpc>
                <a:spcPct val="150000"/>
              </a:lnSpc>
            </a:pPr>
            <a:endParaRPr lang="pt-BR" sz="1400" b="1" dirty="0"/>
          </a:p>
          <a:p>
            <a:pPr algn="just">
              <a:lnSpc>
                <a:spcPct val="150000"/>
              </a:lnSpc>
            </a:pPr>
            <a:r>
              <a:rPr lang="pt-BR" sz="2800" b="1" dirty="0" smtClean="0"/>
              <a:t>Essa </a:t>
            </a:r>
            <a:r>
              <a:rPr lang="pt-BR" sz="2800" b="1" dirty="0"/>
              <a:t>medida poderá facilitar tanto a gestão dos recursos como a futura prestação de contas. </a:t>
            </a:r>
          </a:p>
        </p:txBody>
      </p:sp>
    </p:spTree>
    <p:extLst>
      <p:ext uri="{BB962C8B-B14F-4D97-AF65-F5344CB8AC3E}">
        <p14:creationId xmlns:p14="http://schemas.microsoft.com/office/powerpoint/2010/main" val="337866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A3647B7-481F-6641-88D1-CB823C5F49A1}"/>
              </a:ext>
            </a:extLst>
          </p:cNvPr>
          <p:cNvSpPr txBox="1"/>
          <p:nvPr/>
        </p:nvSpPr>
        <p:spPr>
          <a:xfrm>
            <a:off x="1432874" y="6154112"/>
            <a:ext cx="8992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b="1" dirty="0" smtClean="0">
                <a:solidFill>
                  <a:srgbClr val="032B55"/>
                </a:solidFill>
              </a:rPr>
              <a:t>ROMÁRIO FIGUEIREDO | </a:t>
            </a:r>
            <a:r>
              <a:rPr lang="pt-BR" sz="1000" dirty="0" smtClean="0">
                <a:solidFill>
                  <a:srgbClr val="032B55"/>
                </a:solidFill>
              </a:rPr>
              <a:t>AUDITOR DE CONTROLE EXTERNO</a:t>
            </a:r>
            <a:endParaRPr lang="pt-BR" sz="1000" dirty="0">
              <a:solidFill>
                <a:srgbClr val="032B55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54843" y="137695"/>
            <a:ext cx="11546006" cy="6047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pt-BR" sz="3600" b="1" dirty="0">
                <a:solidFill>
                  <a:srgbClr val="0070C0"/>
                </a:solidFill>
              </a:rPr>
              <a:t>CONTROLE ORÇAMENTÁRIO DA DESPESA</a:t>
            </a:r>
          </a:p>
          <a:p>
            <a:pPr algn="just">
              <a:lnSpc>
                <a:spcPct val="150000"/>
              </a:lnSpc>
            </a:pPr>
            <a:r>
              <a:rPr lang="pt-BR" sz="2600" dirty="0" smtClean="0"/>
              <a:t>Classificação </a:t>
            </a:r>
            <a:r>
              <a:rPr lang="pt-BR" sz="2600" dirty="0"/>
              <a:t>Funcional Programática sugerida “XX.XXX.XXXX.819XX” ou XX.XXX.XXXX.8.9XX, onde: </a:t>
            </a:r>
            <a:endParaRPr lang="pt-BR" sz="2600" dirty="0" smtClean="0"/>
          </a:p>
          <a:p>
            <a:pPr algn="just">
              <a:lnSpc>
                <a:spcPct val="150000"/>
              </a:lnSpc>
            </a:pPr>
            <a:r>
              <a:rPr lang="pt-BR" sz="2600" b="1" dirty="0" smtClean="0"/>
              <a:t>XX </a:t>
            </a:r>
            <a:r>
              <a:rPr lang="pt-BR" sz="2600" b="1" dirty="0"/>
              <a:t>-&gt; </a:t>
            </a:r>
            <a:r>
              <a:rPr lang="pt-BR" sz="2600" dirty="0"/>
              <a:t>Função, conforme tabela auxiliar 7.1 </a:t>
            </a:r>
            <a:endParaRPr lang="pt-BR" sz="2600" dirty="0" smtClean="0"/>
          </a:p>
          <a:p>
            <a:pPr algn="just">
              <a:lnSpc>
                <a:spcPct val="150000"/>
              </a:lnSpc>
            </a:pPr>
            <a:r>
              <a:rPr lang="pt-BR" sz="2600" b="1" dirty="0" smtClean="0"/>
              <a:t>XXX </a:t>
            </a:r>
            <a:r>
              <a:rPr lang="pt-BR" sz="2600" b="1" dirty="0"/>
              <a:t>-&gt; </a:t>
            </a:r>
            <a:r>
              <a:rPr lang="pt-BR" sz="2600" dirty="0" err="1"/>
              <a:t>Subfunção</a:t>
            </a:r>
            <a:r>
              <a:rPr lang="pt-BR" sz="2600" dirty="0"/>
              <a:t>, conforme tabela auxiliar 7.2 </a:t>
            </a:r>
            <a:endParaRPr lang="pt-BR" sz="2600" dirty="0" smtClean="0"/>
          </a:p>
          <a:p>
            <a:pPr algn="just">
              <a:lnSpc>
                <a:spcPct val="150000"/>
              </a:lnSpc>
            </a:pPr>
            <a:r>
              <a:rPr lang="pt-BR" sz="2600" b="1" dirty="0" smtClean="0"/>
              <a:t>XXXX </a:t>
            </a:r>
            <a:r>
              <a:rPr lang="pt-BR" sz="2600" b="1" dirty="0"/>
              <a:t>-&gt; </a:t>
            </a:r>
            <a:r>
              <a:rPr lang="pt-BR" sz="2600" dirty="0"/>
              <a:t>Programa conforme cadastrado pelo jurisdicionado. </a:t>
            </a:r>
            <a:endParaRPr lang="pt-BR" sz="2600" dirty="0" smtClean="0"/>
          </a:p>
          <a:p>
            <a:pPr algn="just">
              <a:lnSpc>
                <a:spcPct val="150000"/>
              </a:lnSpc>
            </a:pPr>
            <a:r>
              <a:rPr lang="pt-BR" sz="2600" b="1" dirty="0" smtClean="0"/>
              <a:t>819XX </a:t>
            </a:r>
            <a:r>
              <a:rPr lang="pt-BR" sz="2600" b="1" dirty="0"/>
              <a:t>ou 8.9XX -&gt; </a:t>
            </a:r>
            <a:r>
              <a:rPr lang="pt-BR" sz="2600" dirty="0"/>
              <a:t>Ação ou Ações </a:t>
            </a:r>
            <a:r>
              <a:rPr lang="pt-BR" sz="2600" dirty="0" smtClean="0"/>
              <a:t>orçamentária(s</a:t>
            </a:r>
            <a:r>
              <a:rPr lang="pt-BR" sz="2600" dirty="0"/>
              <a:t>) </a:t>
            </a:r>
            <a:r>
              <a:rPr lang="pt-BR" sz="2600" dirty="0" smtClean="0"/>
              <a:t>específica(s</a:t>
            </a:r>
            <a:r>
              <a:rPr lang="pt-BR" sz="2600" dirty="0"/>
              <a:t>), a serem cadastradas pelo jurisdicionado, para as despesas relacionadas </a:t>
            </a:r>
            <a:r>
              <a:rPr lang="pt-BR" sz="2600" dirty="0" smtClean="0"/>
              <a:t>à </a:t>
            </a:r>
            <a:r>
              <a:rPr lang="pt-BR" sz="2800" dirty="0" smtClean="0"/>
              <a:t>COVID-19</a:t>
            </a:r>
            <a:r>
              <a:rPr lang="pt-BR" sz="2600" dirty="0" smtClean="0"/>
              <a:t>, </a:t>
            </a:r>
            <a:r>
              <a:rPr lang="pt-BR" sz="2600" dirty="0"/>
              <a:t>em que: “819” ou “8.9” é a parte fixa destas Ações e “X” pode ser qualquer número ou letra.</a:t>
            </a:r>
            <a:endParaRPr lang="pt-BR" sz="2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141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A3647B7-481F-6641-88D1-CB823C5F49A1}"/>
              </a:ext>
            </a:extLst>
          </p:cNvPr>
          <p:cNvSpPr txBox="1"/>
          <p:nvPr/>
        </p:nvSpPr>
        <p:spPr>
          <a:xfrm>
            <a:off x="1432874" y="6154112"/>
            <a:ext cx="8992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b="1" dirty="0" smtClean="0">
                <a:solidFill>
                  <a:srgbClr val="032B55"/>
                </a:solidFill>
              </a:rPr>
              <a:t>ROMÁRIO FIGUEIREDO | </a:t>
            </a:r>
            <a:r>
              <a:rPr lang="pt-BR" sz="1000" dirty="0" smtClean="0">
                <a:solidFill>
                  <a:srgbClr val="032B55"/>
                </a:solidFill>
              </a:rPr>
              <a:t>AUDITOR DE CONTROLE EXTERNO</a:t>
            </a:r>
            <a:endParaRPr lang="pt-BR" sz="1000" dirty="0">
              <a:solidFill>
                <a:srgbClr val="032B55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775648" y="137695"/>
            <a:ext cx="10654351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pt-BR" sz="3600" b="1" dirty="0" smtClean="0">
                <a:solidFill>
                  <a:srgbClr val="0070C0"/>
                </a:solidFill>
              </a:rPr>
              <a:t>RECEITAS</a:t>
            </a:r>
          </a:p>
          <a:p>
            <a:pPr marL="571500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BR" sz="2800" b="1" dirty="0" smtClean="0"/>
          </a:p>
          <a:p>
            <a:pPr marL="571500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800" b="1" dirty="0" smtClean="0"/>
              <a:t>Os recursos repassados pela União em razão da MP </a:t>
            </a:r>
            <a:r>
              <a:rPr lang="pt-BR" sz="2800" b="1" dirty="0" smtClean="0"/>
              <a:t>938/2020 </a:t>
            </a:r>
            <a:r>
              <a:rPr lang="pt-BR" sz="2800" b="1" dirty="0" smtClean="0"/>
              <a:t>e do PLP 39/2020 (aguarda sanção presidencial) devem ser contabilizados como “auxílio financeiro”, ou seja, é diferente do FPM.</a:t>
            </a:r>
          </a:p>
          <a:p>
            <a:pPr algn="just">
              <a:lnSpc>
                <a:spcPct val="200000"/>
              </a:lnSpc>
            </a:pPr>
            <a:r>
              <a:rPr lang="pt-BR" sz="3000" b="1" dirty="0"/>
              <a:t>	</a:t>
            </a:r>
            <a:endParaRPr lang="pt-BR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93398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A3647B7-481F-6641-88D1-CB823C5F49A1}"/>
              </a:ext>
            </a:extLst>
          </p:cNvPr>
          <p:cNvSpPr txBox="1"/>
          <p:nvPr/>
        </p:nvSpPr>
        <p:spPr>
          <a:xfrm>
            <a:off x="1432874" y="6154112"/>
            <a:ext cx="8992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b="1" dirty="0" smtClean="0">
                <a:solidFill>
                  <a:srgbClr val="032B55"/>
                </a:solidFill>
              </a:rPr>
              <a:t>ROMÁRIO FIGUEIREDO | </a:t>
            </a:r>
            <a:r>
              <a:rPr lang="pt-BR" sz="1000" dirty="0" smtClean="0">
                <a:solidFill>
                  <a:srgbClr val="032B55"/>
                </a:solidFill>
              </a:rPr>
              <a:t>AUDITOR DE CONTROLE EXTERNO</a:t>
            </a:r>
            <a:endParaRPr lang="pt-BR" sz="1000" dirty="0">
              <a:solidFill>
                <a:srgbClr val="032B55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775648" y="137695"/>
            <a:ext cx="10654351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pt-BR" sz="3600" b="1" dirty="0" smtClean="0">
                <a:solidFill>
                  <a:srgbClr val="0070C0"/>
                </a:solidFill>
              </a:rPr>
              <a:t>RECEITAS - CLASSIFICAÇÃO</a:t>
            </a:r>
            <a:endParaRPr lang="pt-BR" sz="3600" b="1" dirty="0" smtClean="0">
              <a:solidFill>
                <a:srgbClr val="0070C0"/>
              </a:solidFill>
            </a:endParaRPr>
          </a:p>
          <a:p>
            <a:pPr marL="571500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BR" sz="2800" b="1" dirty="0" smtClean="0"/>
          </a:p>
          <a:p>
            <a:pPr marL="571500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800" b="1" dirty="0" smtClean="0"/>
              <a:t>A orientação é no sentido de se utilizar a classificação de receita já existente conforme Ementário da Receita padronizado pelo TCEES</a:t>
            </a:r>
            <a:r>
              <a:rPr lang="pt-BR" sz="2800" b="1" dirty="0" smtClean="0"/>
              <a:t>.</a:t>
            </a:r>
          </a:p>
          <a:p>
            <a:pPr marL="571500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BR" sz="2800" b="1" dirty="0"/>
          </a:p>
          <a:p>
            <a:pPr marL="571500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800" b="1" dirty="0" smtClean="0"/>
              <a:t>Quanto a contabilização das receitas, por hora, a orientação é de utilização das mesmas contas contábeis já definidas no PCASP.</a:t>
            </a:r>
            <a:endParaRPr lang="pt-BR" sz="2800" b="1" dirty="0" smtClean="0"/>
          </a:p>
          <a:p>
            <a:pPr algn="just">
              <a:lnSpc>
                <a:spcPct val="200000"/>
              </a:lnSpc>
            </a:pPr>
            <a:r>
              <a:rPr lang="pt-BR" sz="3000" b="1" dirty="0"/>
              <a:t>	</a:t>
            </a:r>
            <a:endParaRPr lang="pt-BR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4606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A3647B7-481F-6641-88D1-CB823C5F49A1}"/>
              </a:ext>
            </a:extLst>
          </p:cNvPr>
          <p:cNvSpPr txBox="1"/>
          <p:nvPr/>
        </p:nvSpPr>
        <p:spPr>
          <a:xfrm>
            <a:off x="1432874" y="6154112"/>
            <a:ext cx="8992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b="1" dirty="0" smtClean="0">
                <a:solidFill>
                  <a:srgbClr val="032B55"/>
                </a:solidFill>
              </a:rPr>
              <a:t>ROMÁRIO FIGUEIREDO | </a:t>
            </a:r>
            <a:r>
              <a:rPr lang="pt-BR" sz="1000" dirty="0" smtClean="0">
                <a:solidFill>
                  <a:srgbClr val="032B55"/>
                </a:solidFill>
              </a:rPr>
              <a:t>AUDITOR DE CONTROLE EXTERNO</a:t>
            </a:r>
            <a:endParaRPr lang="pt-BR" sz="1000" dirty="0">
              <a:solidFill>
                <a:srgbClr val="032B55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775648" y="137695"/>
            <a:ext cx="10654351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pt-BR" sz="3600" b="1" dirty="0" smtClean="0">
                <a:solidFill>
                  <a:srgbClr val="0070C0"/>
                </a:solidFill>
              </a:rPr>
              <a:t>FONTES DE RECURSOS</a:t>
            </a:r>
          </a:p>
          <a:p>
            <a:pPr marL="571500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800" b="1" dirty="0" smtClean="0"/>
              <a:t>A utilização do controle por FONTES DE RECURSOS </a:t>
            </a:r>
            <a:r>
              <a:rPr lang="pt-BR" sz="2800" b="1" dirty="0"/>
              <a:t>é </a:t>
            </a:r>
            <a:r>
              <a:rPr lang="pt-BR" sz="2800" b="1" dirty="0" smtClean="0"/>
              <a:t>obrigatória, conforme </a:t>
            </a:r>
            <a:r>
              <a:rPr lang="pt-BR" sz="2800" b="1" dirty="0"/>
              <a:t>previsto no art. 8º, parágrafo único, e art. 50, inciso </a:t>
            </a:r>
            <a:r>
              <a:rPr lang="pt-BR" sz="2800" b="1" dirty="0" smtClean="0"/>
              <a:t>I, </a:t>
            </a:r>
            <a:r>
              <a:rPr lang="pt-BR" sz="2800" b="1" dirty="0"/>
              <a:t>da </a:t>
            </a:r>
            <a:r>
              <a:rPr lang="pt-BR" sz="2800" b="1" dirty="0" smtClean="0"/>
              <a:t>LRF e será utilizada pelo TCEES em seus procedimentos de acompanhamento da gestão fiscal e análise de contas.</a:t>
            </a:r>
          </a:p>
          <a:p>
            <a:pPr algn="just">
              <a:lnSpc>
                <a:spcPct val="150000"/>
              </a:lnSpc>
            </a:pPr>
            <a:endParaRPr lang="pt-BR" sz="2800" b="1" dirty="0" smtClean="0"/>
          </a:p>
          <a:p>
            <a:pPr marL="571500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800" b="1" dirty="0" smtClean="0"/>
              <a:t>No Espírito Santo adotamos, como padrão, a tabela de fontes definidas pela STN;</a:t>
            </a:r>
          </a:p>
          <a:p>
            <a:pPr algn="just">
              <a:lnSpc>
                <a:spcPct val="200000"/>
              </a:lnSpc>
            </a:pPr>
            <a:r>
              <a:rPr lang="pt-BR" sz="3000" b="1" dirty="0"/>
              <a:t>	</a:t>
            </a:r>
            <a:endParaRPr lang="pt-BR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380975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A3647B7-481F-6641-88D1-CB823C5F49A1}"/>
              </a:ext>
            </a:extLst>
          </p:cNvPr>
          <p:cNvSpPr txBox="1"/>
          <p:nvPr/>
        </p:nvSpPr>
        <p:spPr>
          <a:xfrm>
            <a:off x="1432874" y="6154112"/>
            <a:ext cx="8992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b="1" dirty="0" smtClean="0">
                <a:solidFill>
                  <a:srgbClr val="032B55"/>
                </a:solidFill>
              </a:rPr>
              <a:t>ROMÁRIO FIGUEIREDO | </a:t>
            </a:r>
            <a:r>
              <a:rPr lang="pt-BR" sz="1000" dirty="0" smtClean="0">
                <a:solidFill>
                  <a:srgbClr val="032B55"/>
                </a:solidFill>
              </a:rPr>
              <a:t>AUDITOR DE CONTROLE EXTERNO</a:t>
            </a:r>
            <a:endParaRPr lang="pt-BR" sz="1000" dirty="0">
              <a:solidFill>
                <a:srgbClr val="032B55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775648" y="137695"/>
            <a:ext cx="1065435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pt-BR" sz="3600" b="1" dirty="0">
                <a:solidFill>
                  <a:srgbClr val="0070C0"/>
                </a:solidFill>
              </a:rPr>
              <a:t>FONTES DE RECURSOS</a:t>
            </a:r>
          </a:p>
          <a:p>
            <a:pPr marL="571500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800" b="1" dirty="0" smtClean="0"/>
              <a:t>Ao registrar um </a:t>
            </a:r>
            <a:r>
              <a:rPr lang="pt-BR" sz="2800" b="1" dirty="0" smtClean="0">
                <a:solidFill>
                  <a:srgbClr val="002060"/>
                </a:solidFill>
              </a:rPr>
              <a:t>Crédito Extraordinário</a:t>
            </a:r>
            <a:r>
              <a:rPr lang="pt-BR" sz="2800" b="1" dirty="0" smtClean="0"/>
              <a:t> nas contas contábeis, mesmo que não tenha sido informada fonte para abertura do crédito </a:t>
            </a:r>
            <a:r>
              <a:rPr lang="pt-BR" sz="2800" b="1" dirty="0"/>
              <a:t>(anulação, excesso de arrecadação, superávit financeiro, etc</a:t>
            </a:r>
            <a:r>
              <a:rPr lang="pt-BR" sz="2800" b="1" dirty="0" smtClean="0"/>
              <a:t>.), o controle financeiro por fonte (tesouro, saúde, etc.) deve ser informado. O SICONFI exige a informação na Matriz de Saldos Contábeis.</a:t>
            </a:r>
          </a:p>
        </p:txBody>
      </p:sp>
    </p:spTree>
    <p:extLst>
      <p:ext uri="{BB962C8B-B14F-4D97-AF65-F5344CB8AC3E}">
        <p14:creationId xmlns:p14="http://schemas.microsoft.com/office/powerpoint/2010/main" val="2044802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A3647B7-481F-6641-88D1-CB823C5F49A1}"/>
              </a:ext>
            </a:extLst>
          </p:cNvPr>
          <p:cNvSpPr txBox="1"/>
          <p:nvPr/>
        </p:nvSpPr>
        <p:spPr>
          <a:xfrm>
            <a:off x="1432874" y="6154112"/>
            <a:ext cx="8992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b="1" dirty="0" smtClean="0">
                <a:solidFill>
                  <a:srgbClr val="032B55"/>
                </a:solidFill>
              </a:rPr>
              <a:t>ROMÁRIO FIGUEIREDO | </a:t>
            </a:r>
            <a:r>
              <a:rPr lang="pt-BR" sz="1000" dirty="0" smtClean="0">
                <a:solidFill>
                  <a:srgbClr val="032B55"/>
                </a:solidFill>
              </a:rPr>
              <a:t>AUDITOR DE CONTROLE EXTERNO</a:t>
            </a:r>
            <a:endParaRPr lang="pt-BR" sz="1000" dirty="0">
              <a:solidFill>
                <a:srgbClr val="032B55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775648" y="137695"/>
            <a:ext cx="10654351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pt-BR" sz="3600" b="1" dirty="0" smtClean="0">
                <a:solidFill>
                  <a:srgbClr val="0070C0"/>
                </a:solidFill>
              </a:rPr>
              <a:t>FONTES DE RECURSOS</a:t>
            </a:r>
          </a:p>
          <a:p>
            <a:pPr marL="571500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800" b="1" dirty="0" smtClean="0"/>
              <a:t>Até o momento, não há uma nova fonte </a:t>
            </a:r>
            <a:r>
              <a:rPr lang="pt-BR" sz="2800" b="1" dirty="0" smtClean="0"/>
              <a:t>criada </a:t>
            </a:r>
            <a:r>
              <a:rPr lang="pt-BR" sz="2800" b="1" dirty="0" smtClean="0"/>
              <a:t>especificamente para controle das despesas relacionadas à </a:t>
            </a:r>
            <a:r>
              <a:rPr lang="pt-BR" sz="2800" b="1" dirty="0"/>
              <a:t>COVID-19</a:t>
            </a:r>
            <a:r>
              <a:rPr lang="pt-BR" sz="2800" b="1" dirty="0" smtClean="0"/>
              <a:t>;</a:t>
            </a:r>
          </a:p>
          <a:p>
            <a:pPr marL="571500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BR" sz="1400" b="1" dirty="0" smtClean="0"/>
          </a:p>
          <a:p>
            <a:pPr marL="571500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800" b="1" dirty="0" smtClean="0"/>
              <a:t>A atual </a:t>
            </a:r>
            <a:r>
              <a:rPr lang="pt-BR" sz="2800" b="1" dirty="0"/>
              <a:t>orientação é </a:t>
            </a:r>
            <a:r>
              <a:rPr lang="pt-BR" sz="2800" b="1" dirty="0" smtClean="0"/>
              <a:t>de </a:t>
            </a:r>
            <a:r>
              <a:rPr lang="pt-BR" sz="2800" b="1" dirty="0"/>
              <a:t>se utilizar a </a:t>
            </a:r>
            <a:r>
              <a:rPr lang="pt-BR" sz="2800" b="1" dirty="0" smtClean="0"/>
              <a:t>tabela de fontes já definida, sendo aconselhável a criação de um detalhamento da fonte.</a:t>
            </a:r>
          </a:p>
          <a:p>
            <a:pPr marL="571500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BR" sz="1400" b="1" dirty="0" smtClean="0"/>
          </a:p>
          <a:p>
            <a:pPr marL="571500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800" b="1" dirty="0" smtClean="0"/>
              <a:t>Havendo a edição de normativo autorizando repasse de recursos vinculados à </a:t>
            </a:r>
            <a:r>
              <a:rPr lang="pt-BR" sz="2800" b="1" dirty="0"/>
              <a:t>COVID-19</a:t>
            </a:r>
            <a:r>
              <a:rPr lang="pt-BR" sz="2800" b="1" dirty="0" smtClean="0"/>
              <a:t>, a STN poderá definir fonte específica.</a:t>
            </a:r>
            <a:endParaRPr lang="pt-BR" sz="2800" b="1" dirty="0"/>
          </a:p>
          <a:p>
            <a:pPr algn="just">
              <a:lnSpc>
                <a:spcPct val="200000"/>
              </a:lnSpc>
            </a:pPr>
            <a:r>
              <a:rPr lang="pt-BR" sz="3000" b="1" dirty="0"/>
              <a:t>	</a:t>
            </a:r>
            <a:endParaRPr lang="pt-BR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268868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A3647B7-481F-6641-88D1-CB823C5F49A1}"/>
              </a:ext>
            </a:extLst>
          </p:cNvPr>
          <p:cNvSpPr txBox="1"/>
          <p:nvPr/>
        </p:nvSpPr>
        <p:spPr>
          <a:xfrm>
            <a:off x="1432874" y="6154112"/>
            <a:ext cx="8992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b="1" dirty="0" smtClean="0">
                <a:solidFill>
                  <a:srgbClr val="032B55"/>
                </a:solidFill>
              </a:rPr>
              <a:t>ROMÁRIO FIGUEIREDO | </a:t>
            </a:r>
            <a:r>
              <a:rPr lang="pt-BR" sz="1000" dirty="0" smtClean="0">
                <a:solidFill>
                  <a:srgbClr val="032B55"/>
                </a:solidFill>
              </a:rPr>
              <a:t>AUDITOR DE CONTROLE EXTERNO</a:t>
            </a:r>
            <a:endParaRPr lang="pt-BR" sz="1000" dirty="0">
              <a:solidFill>
                <a:srgbClr val="032B55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775648" y="137695"/>
            <a:ext cx="10797653" cy="6140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pt-BR" sz="3600" b="1" dirty="0" smtClean="0">
                <a:solidFill>
                  <a:srgbClr val="0070C0"/>
                </a:solidFill>
              </a:rPr>
              <a:t>ORÇAMENTO PÚBLICO</a:t>
            </a:r>
          </a:p>
          <a:p>
            <a:pPr algn="just">
              <a:lnSpc>
                <a:spcPct val="150000"/>
              </a:lnSpc>
            </a:pPr>
            <a:r>
              <a:rPr lang="pt-BR" sz="2800" b="1" dirty="0" smtClean="0"/>
              <a:t>A administração pública passa por um momento atípico, com frustação </a:t>
            </a:r>
            <a:r>
              <a:rPr lang="pt-BR" sz="2800" b="1" dirty="0" smtClean="0"/>
              <a:t>de </a:t>
            </a:r>
            <a:r>
              <a:rPr lang="pt-BR" sz="2800" b="1" dirty="0" smtClean="0"/>
              <a:t>receitas prevista; surgimento de despesas não planejadas e recebimento de novas receitas.</a:t>
            </a:r>
          </a:p>
          <a:p>
            <a:pPr algn="just">
              <a:lnSpc>
                <a:spcPct val="150000"/>
              </a:lnSpc>
            </a:pPr>
            <a:endParaRPr lang="pt-BR" sz="1600" b="1" dirty="0"/>
          </a:p>
          <a:p>
            <a:pPr algn="just">
              <a:lnSpc>
                <a:spcPct val="150000"/>
              </a:lnSpc>
            </a:pPr>
            <a:r>
              <a:rPr lang="pt-BR" sz="2800" b="1" dirty="0" smtClean="0"/>
              <a:t>Para a realização de despesas visando enfrentamento à COVID-19 o gestor pode se encontrar frente à necessidade de alterações do orçamento municipal aprovado para o exercício (LOA).</a:t>
            </a:r>
          </a:p>
          <a:p>
            <a:pPr algn="just">
              <a:lnSpc>
                <a:spcPct val="150000"/>
              </a:lnSpc>
            </a:pPr>
            <a:endParaRPr lang="pt-BR" sz="3000" b="1" dirty="0" smtClean="0"/>
          </a:p>
        </p:txBody>
      </p:sp>
    </p:spTree>
    <p:extLst>
      <p:ext uri="{BB962C8B-B14F-4D97-AF65-F5344CB8AC3E}">
        <p14:creationId xmlns:p14="http://schemas.microsoft.com/office/powerpoint/2010/main" val="170573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A3647B7-481F-6641-88D1-CB823C5F49A1}"/>
              </a:ext>
            </a:extLst>
          </p:cNvPr>
          <p:cNvSpPr txBox="1"/>
          <p:nvPr/>
        </p:nvSpPr>
        <p:spPr>
          <a:xfrm>
            <a:off x="1432874" y="6154112"/>
            <a:ext cx="8992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b="1" dirty="0" smtClean="0">
                <a:solidFill>
                  <a:srgbClr val="032B55"/>
                </a:solidFill>
              </a:rPr>
              <a:t>ROMÁRIO FIGUEIREDO | </a:t>
            </a:r>
            <a:r>
              <a:rPr lang="pt-BR" sz="1000" dirty="0" smtClean="0">
                <a:solidFill>
                  <a:srgbClr val="032B55"/>
                </a:solidFill>
              </a:rPr>
              <a:t>AUDITOR DE CONTROLE EXTERNO</a:t>
            </a:r>
            <a:endParaRPr lang="pt-BR" sz="1000" dirty="0">
              <a:solidFill>
                <a:srgbClr val="032B55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775648" y="137695"/>
            <a:ext cx="10654351" cy="57708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pt-BR" sz="3600" b="1" dirty="0" smtClean="0">
                <a:solidFill>
                  <a:srgbClr val="0070C0"/>
                </a:solidFill>
              </a:rPr>
              <a:t>MATRIZ DE SALDOS CONTÁBEIS - MSC</a:t>
            </a:r>
          </a:p>
          <a:p>
            <a:pPr marL="571500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800" b="1" dirty="0" smtClean="0"/>
              <a:t>Aqui no Espírito Santo, o TCEES faz o envio da MSC dos municípios para o </a:t>
            </a:r>
            <a:r>
              <a:rPr lang="pt-BR" sz="2800" b="1" dirty="0" err="1" smtClean="0"/>
              <a:t>Siconfi</a:t>
            </a:r>
            <a:r>
              <a:rPr lang="pt-BR" sz="2800" b="1" dirty="0" smtClean="0"/>
              <a:t>, tendo por base informações da Prestação de Contas Mensal (PCM);</a:t>
            </a:r>
            <a:endParaRPr lang="pt-BR" sz="1400" b="1" dirty="0" smtClean="0"/>
          </a:p>
          <a:p>
            <a:pPr marL="571500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800" b="1" dirty="0" smtClean="0"/>
              <a:t>O TCEES adota o Ementário da Receita, o Plano de Contas Estendido e a Tabela de Fontes da STN;</a:t>
            </a:r>
          </a:p>
          <a:p>
            <a:pPr marL="571500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800" b="1" dirty="0" smtClean="0"/>
              <a:t>A STN não alterou o layout para </a:t>
            </a:r>
            <a:r>
              <a:rPr lang="pt-BR" sz="2800" b="1" dirty="0"/>
              <a:t>envio dos dados ao Tesouro Nacional por meio da </a:t>
            </a:r>
            <a:r>
              <a:rPr lang="pt-BR" sz="2800" b="1" dirty="0" smtClean="0"/>
              <a:t>MSC</a:t>
            </a:r>
            <a:r>
              <a:rPr lang="pt-BR" sz="3000" b="1" dirty="0" smtClean="0"/>
              <a:t>;</a:t>
            </a:r>
            <a:endParaRPr lang="pt-BR" sz="2000" b="1" dirty="0" smtClean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39" y="137695"/>
            <a:ext cx="2061451" cy="1143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84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A3647B7-481F-6641-88D1-CB823C5F49A1}"/>
              </a:ext>
            </a:extLst>
          </p:cNvPr>
          <p:cNvSpPr txBox="1"/>
          <p:nvPr/>
        </p:nvSpPr>
        <p:spPr>
          <a:xfrm>
            <a:off x="1432874" y="6154112"/>
            <a:ext cx="8992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b="1" dirty="0" smtClean="0">
                <a:solidFill>
                  <a:srgbClr val="032B55"/>
                </a:solidFill>
              </a:rPr>
              <a:t>ROMÁRIO FIGUEIREDO | </a:t>
            </a:r>
            <a:r>
              <a:rPr lang="pt-BR" sz="1000" dirty="0" smtClean="0">
                <a:solidFill>
                  <a:srgbClr val="032B55"/>
                </a:solidFill>
              </a:rPr>
              <a:t>AUDITOR DE CONTROLE EXTERNO</a:t>
            </a:r>
            <a:endParaRPr lang="pt-BR" sz="1000" dirty="0">
              <a:solidFill>
                <a:srgbClr val="032B55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775648" y="137695"/>
            <a:ext cx="10654351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pt-BR" sz="3600" b="1" dirty="0" smtClean="0">
                <a:solidFill>
                  <a:srgbClr val="0070C0"/>
                </a:solidFill>
              </a:rPr>
              <a:t>CIDADES - CONTAS</a:t>
            </a:r>
          </a:p>
          <a:p>
            <a:pPr marL="571500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800" b="1" dirty="0" smtClean="0"/>
              <a:t>O sistema CidadES-Contas é a ferramenta utilizado pelo TCEES para recebimentos das informações mensais sobre a execução orçamentária, financeira e patrimonial realizada por seus jurisdicionados.</a:t>
            </a:r>
          </a:p>
          <a:p>
            <a:pPr marL="571500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800" b="1" dirty="0" smtClean="0"/>
              <a:t>O CidadES está preparado para receber as informações referente as alterações realizadas nos orçamentos e as execuções de despesas delas decorrentes.</a:t>
            </a:r>
            <a:endParaRPr lang="pt-BR" sz="2000" b="1" dirty="0" smtClean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382" y="137694"/>
            <a:ext cx="2247184" cy="1227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86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257DC2EE-3017-844C-B303-699D99069710}"/>
              </a:ext>
            </a:extLst>
          </p:cNvPr>
          <p:cNvSpPr txBox="1"/>
          <p:nvPr/>
        </p:nvSpPr>
        <p:spPr>
          <a:xfrm>
            <a:off x="757657" y="5631677"/>
            <a:ext cx="618149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bg1"/>
                </a:solidFill>
              </a:rPr>
              <a:t>ROMÁRIO FIGUEIREDO </a:t>
            </a:r>
            <a:endParaRPr lang="pt-BR" sz="2400" b="1" dirty="0">
              <a:solidFill>
                <a:schemeClr val="bg1"/>
              </a:solidFill>
            </a:endParaRPr>
          </a:p>
          <a:p>
            <a:r>
              <a:rPr lang="pt-BR" dirty="0" smtClean="0">
                <a:solidFill>
                  <a:schemeClr val="bg1"/>
                </a:solidFill>
              </a:rPr>
              <a:t>AUDITOR DE CONTROLE EXTERNO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1908810" y="2551881"/>
            <a:ext cx="426339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b="1" dirty="0" smtClean="0">
                <a:solidFill>
                  <a:schemeClr val="bg1"/>
                </a:solidFill>
              </a:rPr>
              <a:t>Obrigado e Boa tarde!</a:t>
            </a:r>
            <a:endParaRPr lang="pt-BR" sz="6000" b="1" dirty="0">
              <a:solidFill>
                <a:schemeClr val="bg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281684" y="5527343"/>
            <a:ext cx="61687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solidFill>
                  <a:schemeClr val="bg1"/>
                </a:solidFill>
              </a:rPr>
              <a:t>romario.figueiredo@tcees.tc.br</a:t>
            </a:r>
          </a:p>
        </p:txBody>
      </p:sp>
    </p:spTree>
    <p:extLst>
      <p:ext uri="{BB962C8B-B14F-4D97-AF65-F5344CB8AC3E}">
        <p14:creationId xmlns:p14="http://schemas.microsoft.com/office/powerpoint/2010/main" val="60173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A3647B7-481F-6641-88D1-CB823C5F49A1}"/>
              </a:ext>
            </a:extLst>
          </p:cNvPr>
          <p:cNvSpPr txBox="1"/>
          <p:nvPr/>
        </p:nvSpPr>
        <p:spPr>
          <a:xfrm>
            <a:off x="1432874" y="6154112"/>
            <a:ext cx="8992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b="1" dirty="0" smtClean="0">
                <a:solidFill>
                  <a:srgbClr val="032B55"/>
                </a:solidFill>
              </a:rPr>
              <a:t>ROMÁRIO FIGUEIREDO | </a:t>
            </a:r>
            <a:r>
              <a:rPr lang="pt-BR" sz="1000" dirty="0" smtClean="0">
                <a:solidFill>
                  <a:srgbClr val="032B55"/>
                </a:solidFill>
              </a:rPr>
              <a:t>AUDITOR DE CONTROLE EXTERNO</a:t>
            </a:r>
            <a:endParaRPr lang="pt-BR" sz="1000" dirty="0">
              <a:solidFill>
                <a:srgbClr val="032B55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775649" y="137695"/>
            <a:ext cx="1084009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pt-BR" sz="3600" b="1" dirty="0" smtClean="0">
                <a:solidFill>
                  <a:srgbClr val="0070C0"/>
                </a:solidFill>
              </a:rPr>
              <a:t>ORÇAMENTO PÚBLICO – CRÉDITOS ADICIONAIS</a:t>
            </a:r>
          </a:p>
          <a:p>
            <a:pPr lvl="2" algn="just">
              <a:lnSpc>
                <a:spcPct val="150000"/>
              </a:lnSpc>
            </a:pPr>
            <a:endParaRPr lang="pt-BR" sz="2800" b="1" dirty="0" smtClean="0"/>
          </a:p>
          <a:p>
            <a:pPr marL="0" lvl="2" algn="just">
              <a:lnSpc>
                <a:spcPct val="150000"/>
              </a:lnSpc>
            </a:pPr>
            <a:r>
              <a:rPr lang="pt-BR" sz="2800" b="1" dirty="0"/>
              <a:t>Essas alterações </a:t>
            </a:r>
            <a:r>
              <a:rPr lang="pt-BR" sz="2800" b="1" dirty="0" smtClean="0"/>
              <a:t>na </a:t>
            </a:r>
            <a:r>
              <a:rPr lang="pt-BR" sz="2800" b="1" dirty="0"/>
              <a:t>LOA podem ser feitas por meio dos </a:t>
            </a:r>
            <a:r>
              <a:rPr lang="pt-BR" sz="2800" b="1" dirty="0" smtClean="0">
                <a:solidFill>
                  <a:srgbClr val="002060"/>
                </a:solidFill>
              </a:rPr>
              <a:t>Créditos Adicionais </a:t>
            </a:r>
            <a:r>
              <a:rPr lang="pt-BR" sz="2800" b="1" dirty="0"/>
              <a:t>mas devem obedecer a um determinado regramento.</a:t>
            </a:r>
            <a:endParaRPr lang="pt-BR" b="1" dirty="0"/>
          </a:p>
          <a:p>
            <a:pPr marL="0" lvl="2" algn="just">
              <a:lnSpc>
                <a:spcPct val="150000"/>
              </a:lnSpc>
            </a:pPr>
            <a:endParaRPr lang="pt-BR" sz="2800" b="1" dirty="0" smtClean="0"/>
          </a:p>
          <a:p>
            <a:pPr marL="0" lvl="2" algn="just">
              <a:lnSpc>
                <a:spcPct val="150000"/>
              </a:lnSpc>
            </a:pPr>
            <a:r>
              <a:rPr lang="pt-BR" sz="2800" b="1" dirty="0" smtClean="0">
                <a:solidFill>
                  <a:srgbClr val="002060"/>
                </a:solidFill>
              </a:rPr>
              <a:t>Créditos </a:t>
            </a:r>
            <a:r>
              <a:rPr lang="pt-BR" sz="2800" b="1" dirty="0">
                <a:solidFill>
                  <a:srgbClr val="002060"/>
                </a:solidFill>
              </a:rPr>
              <a:t>adicionais</a:t>
            </a:r>
            <a:r>
              <a:rPr lang="pt-BR" sz="2800" b="1" dirty="0"/>
              <a:t>, </a:t>
            </a:r>
            <a:r>
              <a:rPr lang="pt-BR" sz="2800" b="1" dirty="0" smtClean="0"/>
              <a:t>são </a:t>
            </a:r>
            <a:r>
              <a:rPr lang="pt-BR" sz="2800" b="1" dirty="0"/>
              <a:t>autorizações de despesa não computadas ou insuficientemente dotadas na Lei de Orçamento</a:t>
            </a:r>
            <a:r>
              <a:rPr lang="pt-BR" sz="2800" b="1" dirty="0" smtClean="0"/>
              <a:t>. </a:t>
            </a:r>
            <a:r>
              <a:rPr lang="pt-BR" sz="1600" b="1" dirty="0" smtClean="0"/>
              <a:t>(Lei 4.320/1964, art.40) </a:t>
            </a:r>
          </a:p>
        </p:txBody>
      </p:sp>
    </p:spTree>
    <p:extLst>
      <p:ext uri="{BB962C8B-B14F-4D97-AF65-F5344CB8AC3E}">
        <p14:creationId xmlns:p14="http://schemas.microsoft.com/office/powerpoint/2010/main" val="122925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A3647B7-481F-6641-88D1-CB823C5F49A1}"/>
              </a:ext>
            </a:extLst>
          </p:cNvPr>
          <p:cNvSpPr txBox="1"/>
          <p:nvPr/>
        </p:nvSpPr>
        <p:spPr>
          <a:xfrm>
            <a:off x="1432874" y="6154112"/>
            <a:ext cx="8992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b="1" dirty="0" smtClean="0">
                <a:solidFill>
                  <a:srgbClr val="032B55"/>
                </a:solidFill>
              </a:rPr>
              <a:t>ROMÁRIO FIGUEIREDO | </a:t>
            </a:r>
            <a:r>
              <a:rPr lang="pt-BR" sz="1000" dirty="0" smtClean="0">
                <a:solidFill>
                  <a:srgbClr val="032B55"/>
                </a:solidFill>
              </a:rPr>
              <a:t>AUDITOR DE CONTROLE EXTERNO</a:t>
            </a:r>
            <a:endParaRPr lang="pt-BR" sz="1000" dirty="0">
              <a:solidFill>
                <a:srgbClr val="032B55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775648" y="137695"/>
            <a:ext cx="10868665" cy="10452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pt-BR" sz="3600" b="1" dirty="0" smtClean="0">
                <a:solidFill>
                  <a:srgbClr val="0070C0"/>
                </a:solidFill>
              </a:rPr>
              <a:t>ORÇAMENTO PÚBLICO – CRÉDITOS ADICIONAIS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8265422"/>
              </p:ext>
            </p:extLst>
          </p:nvPr>
        </p:nvGraphicFramePr>
        <p:xfrm>
          <a:off x="400774" y="1441206"/>
          <a:ext cx="11131584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9539">
                  <a:extLst>
                    <a:ext uri="{9D8B030D-6E8A-4147-A177-3AD203B41FA5}">
                      <a16:colId xmlns:a16="http://schemas.microsoft.com/office/drawing/2014/main" val="775731803"/>
                    </a:ext>
                  </a:extLst>
                </a:gridCol>
                <a:gridCol w="7792045">
                  <a:extLst>
                    <a:ext uri="{9D8B030D-6E8A-4147-A177-3AD203B41FA5}">
                      <a16:colId xmlns:a16="http://schemas.microsoft.com/office/drawing/2014/main" val="213323093"/>
                    </a:ext>
                  </a:extLst>
                </a:gridCol>
              </a:tblGrid>
              <a:tr h="466147">
                <a:tc gridSpan="2">
                  <a:txBody>
                    <a:bodyPr/>
                    <a:lstStyle/>
                    <a:p>
                      <a:r>
                        <a:rPr lang="pt-BR" sz="2800" dirty="0" smtClean="0"/>
                        <a:t>Os</a:t>
                      </a:r>
                      <a:r>
                        <a:rPr lang="pt-BR" sz="2800" baseline="0" dirty="0" smtClean="0"/>
                        <a:t> créditos adicionais são classificados em:</a:t>
                      </a:r>
                      <a:endParaRPr lang="pt-BR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9682221"/>
                  </a:ext>
                </a:extLst>
              </a:tr>
              <a:tr h="466147">
                <a:tc>
                  <a:txBody>
                    <a:bodyPr/>
                    <a:lstStyle/>
                    <a:p>
                      <a:r>
                        <a:rPr lang="pt-BR" sz="2800" b="1" dirty="0" smtClean="0"/>
                        <a:t>SUPLEMENTARES</a:t>
                      </a:r>
                      <a:endParaRPr lang="pt-B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2800" b="1" dirty="0" smtClean="0"/>
                        <a:t>destinados a reforço de dotações orçamentárias</a:t>
                      </a:r>
                      <a:r>
                        <a:rPr lang="pt-BR" sz="2800" b="1" baseline="0" dirty="0" smtClean="0"/>
                        <a:t> existentes</a:t>
                      </a:r>
                    </a:p>
                    <a:p>
                      <a:pPr algn="just"/>
                      <a:endParaRPr lang="pt-B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8709826"/>
                  </a:ext>
                </a:extLst>
              </a:tr>
              <a:tr h="466147">
                <a:tc>
                  <a:txBody>
                    <a:bodyPr/>
                    <a:lstStyle/>
                    <a:p>
                      <a:r>
                        <a:rPr lang="pt-BR" sz="2800" b="1" dirty="0" smtClean="0"/>
                        <a:t>ESPECIAIS</a:t>
                      </a:r>
                      <a:endParaRPr lang="pt-B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2800" b="1" dirty="0" smtClean="0"/>
                        <a:t>destinados a despesas para as quais não haja dotação orçamentária específica</a:t>
                      </a:r>
                    </a:p>
                    <a:p>
                      <a:pPr algn="just"/>
                      <a:endParaRPr lang="pt-B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2405184"/>
                  </a:ext>
                </a:extLst>
              </a:tr>
              <a:tr h="466147">
                <a:tc>
                  <a:txBody>
                    <a:bodyPr/>
                    <a:lstStyle/>
                    <a:p>
                      <a:r>
                        <a:rPr lang="pt-BR" sz="2800" b="1" dirty="0" smtClean="0"/>
                        <a:t>EXTRAORDINÁRIOS</a:t>
                      </a:r>
                      <a:endParaRPr lang="pt-B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2800" b="1" dirty="0" smtClean="0"/>
                        <a:t>destinados a despesas imprevisíveis e urgentes, como as decorrentes de guerra, comoção interna ou calamidade pública </a:t>
                      </a:r>
                      <a:r>
                        <a:rPr lang="pt-BR" sz="1600" b="0" dirty="0" smtClean="0"/>
                        <a:t>(CF, art. 167, § 3º)</a:t>
                      </a:r>
                    </a:p>
                    <a:p>
                      <a:pPr algn="just"/>
                      <a:endParaRPr lang="pt-B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6411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118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A3647B7-481F-6641-88D1-CB823C5F49A1}"/>
              </a:ext>
            </a:extLst>
          </p:cNvPr>
          <p:cNvSpPr txBox="1"/>
          <p:nvPr/>
        </p:nvSpPr>
        <p:spPr>
          <a:xfrm>
            <a:off x="1432874" y="6154112"/>
            <a:ext cx="8992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b="1" dirty="0" smtClean="0">
                <a:solidFill>
                  <a:srgbClr val="032B55"/>
                </a:solidFill>
              </a:rPr>
              <a:t>ROMÁRIO FIGUEIREDO | </a:t>
            </a:r>
            <a:r>
              <a:rPr lang="pt-BR" sz="1000" dirty="0" smtClean="0">
                <a:solidFill>
                  <a:srgbClr val="032B55"/>
                </a:solidFill>
              </a:rPr>
              <a:t>AUDITOR DE CONTROLE EXTERNO</a:t>
            </a:r>
            <a:endParaRPr lang="pt-BR" sz="1000" dirty="0">
              <a:solidFill>
                <a:srgbClr val="032B55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775648" y="137695"/>
            <a:ext cx="10654351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pt-BR" sz="3600" b="1" dirty="0" smtClean="0">
                <a:solidFill>
                  <a:srgbClr val="0070C0"/>
                </a:solidFill>
              </a:rPr>
              <a:t>CRÉDITO EXTRAORDINÁRIO</a:t>
            </a:r>
          </a:p>
          <a:p>
            <a:pPr algn="just"/>
            <a:r>
              <a:rPr lang="pt-BR" sz="2800" b="1" dirty="0" smtClean="0">
                <a:solidFill>
                  <a:srgbClr val="002060"/>
                </a:solidFill>
              </a:rPr>
              <a:t>EXTRAORDINÁRIOS</a:t>
            </a:r>
            <a:r>
              <a:rPr lang="pt-BR" sz="2800" b="1" dirty="0" smtClean="0"/>
              <a:t> </a:t>
            </a:r>
            <a:r>
              <a:rPr lang="pt-BR" sz="2500" b="1" dirty="0" smtClean="0"/>
              <a:t>- </a:t>
            </a:r>
            <a:r>
              <a:rPr lang="pt-BR" sz="2500" dirty="0" smtClean="0"/>
              <a:t>destinados a despesas imprevisíveis e urgentes, como as decorrentes de guerra, comoção interna ou calamidade pública</a:t>
            </a:r>
            <a:r>
              <a:rPr lang="pt-BR" sz="2800" dirty="0" smtClean="0"/>
              <a:t>. </a:t>
            </a:r>
            <a:r>
              <a:rPr lang="pt-BR" sz="1600" dirty="0" smtClean="0"/>
              <a:t>(CF/1988, art. 167, § 3º)</a:t>
            </a:r>
          </a:p>
          <a:p>
            <a:pPr algn="just">
              <a:lnSpc>
                <a:spcPct val="150000"/>
              </a:lnSpc>
            </a:pPr>
            <a:endParaRPr lang="pt-BR" b="1" dirty="0"/>
          </a:p>
          <a:p>
            <a:pPr algn="just">
              <a:lnSpc>
                <a:spcPct val="150000"/>
              </a:lnSpc>
            </a:pPr>
            <a:r>
              <a:rPr lang="pt-BR" sz="2800" b="1" dirty="0" smtClean="0"/>
              <a:t>SITUAÇÕES DE ABERTURA: </a:t>
            </a:r>
          </a:p>
          <a:p>
            <a:pPr marL="571500" indent="-5715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2800" b="1" dirty="0" smtClean="0"/>
              <a:t>Para fazer face a despesas imprevisíveis, urgentes e de relevância;</a:t>
            </a:r>
          </a:p>
          <a:p>
            <a:pPr marL="571500" indent="-5715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2800" b="1" dirty="0"/>
              <a:t>A</a:t>
            </a:r>
            <a:r>
              <a:rPr lang="pt-BR" sz="2800" b="1" dirty="0" smtClean="0"/>
              <a:t>bertos </a:t>
            </a:r>
            <a:r>
              <a:rPr lang="pt-BR" sz="2800" b="1" dirty="0"/>
              <a:t>por decreto do Poder Executivo, </a:t>
            </a:r>
            <a:r>
              <a:rPr lang="pt-BR" sz="2800" b="1" dirty="0" smtClean="0"/>
              <a:t>devendo ser </a:t>
            </a:r>
            <a:r>
              <a:rPr lang="pt-BR" sz="2800" b="1" dirty="0"/>
              <a:t>dado imediato conhecimento ao Poder Legislativo</a:t>
            </a:r>
            <a:r>
              <a:rPr lang="pt-BR" sz="2800" b="1" dirty="0" smtClean="0"/>
              <a:t>.</a:t>
            </a:r>
            <a:r>
              <a:rPr lang="pt-BR" dirty="0"/>
              <a:t> (</a:t>
            </a:r>
            <a:r>
              <a:rPr lang="pt-BR" dirty="0" smtClean="0"/>
              <a:t>Lei 4.320/1964, art. 44)</a:t>
            </a:r>
            <a:r>
              <a:rPr lang="pt-BR" sz="2800" b="1" dirty="0" smtClean="0"/>
              <a:t> </a:t>
            </a:r>
            <a:endParaRPr lang="pt-BR" sz="2800" b="1" dirty="0"/>
          </a:p>
          <a:p>
            <a:pPr marL="571500" indent="-5715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2800" b="1" dirty="0"/>
              <a:t>O Poder Legislativo não precisa necessariamente validar o Decreto;</a:t>
            </a:r>
          </a:p>
          <a:p>
            <a:pPr algn="just">
              <a:lnSpc>
                <a:spcPct val="150000"/>
              </a:lnSpc>
            </a:pPr>
            <a:endParaRPr lang="pt-BR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321454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A3647B7-481F-6641-88D1-CB823C5F49A1}"/>
              </a:ext>
            </a:extLst>
          </p:cNvPr>
          <p:cNvSpPr txBox="1"/>
          <p:nvPr/>
        </p:nvSpPr>
        <p:spPr>
          <a:xfrm>
            <a:off x="1432874" y="6154112"/>
            <a:ext cx="8992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b="1" dirty="0" smtClean="0">
                <a:solidFill>
                  <a:srgbClr val="032B55"/>
                </a:solidFill>
              </a:rPr>
              <a:t>ROMÁRIO FIGUEIREDO | </a:t>
            </a:r>
            <a:r>
              <a:rPr lang="pt-BR" sz="1000" dirty="0" smtClean="0">
                <a:solidFill>
                  <a:srgbClr val="032B55"/>
                </a:solidFill>
              </a:rPr>
              <a:t>AUDITOR DE CONTROLE EXTERNO</a:t>
            </a:r>
            <a:endParaRPr lang="pt-BR" sz="1000" dirty="0">
              <a:solidFill>
                <a:srgbClr val="032B55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775648" y="137695"/>
            <a:ext cx="10654351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pt-BR" sz="3600" b="1" dirty="0" smtClean="0">
                <a:solidFill>
                  <a:srgbClr val="0070C0"/>
                </a:solidFill>
              </a:rPr>
              <a:t>CRÉDITO EXTRAORDINÁRIO</a:t>
            </a:r>
          </a:p>
          <a:p>
            <a:pPr algn="just"/>
            <a:r>
              <a:rPr lang="pt-BR" sz="2800" b="1" dirty="0" smtClean="0">
                <a:solidFill>
                  <a:srgbClr val="002060"/>
                </a:solidFill>
              </a:rPr>
              <a:t>EXTRAORDINÁRIOS</a:t>
            </a:r>
            <a:r>
              <a:rPr lang="pt-BR" sz="2800" b="1" dirty="0" smtClean="0"/>
              <a:t> </a:t>
            </a:r>
            <a:r>
              <a:rPr lang="pt-BR" sz="2500" b="1" dirty="0" smtClean="0"/>
              <a:t>- </a:t>
            </a:r>
            <a:r>
              <a:rPr lang="pt-BR" sz="2500" dirty="0" smtClean="0"/>
              <a:t>destinados a despesas imprevisíveis e urgentes, como as decorrentes de guerra, comoção interna ou calamidade pública</a:t>
            </a:r>
            <a:r>
              <a:rPr lang="pt-BR" sz="2800" dirty="0" smtClean="0"/>
              <a:t>. </a:t>
            </a:r>
            <a:r>
              <a:rPr lang="pt-BR" sz="1600" dirty="0" smtClean="0"/>
              <a:t>(CF/1988, art. 167, § 3º)</a:t>
            </a:r>
          </a:p>
          <a:p>
            <a:pPr algn="just">
              <a:lnSpc>
                <a:spcPct val="150000"/>
              </a:lnSpc>
            </a:pPr>
            <a:endParaRPr lang="pt-BR" b="1" dirty="0"/>
          </a:p>
          <a:p>
            <a:pPr algn="just">
              <a:lnSpc>
                <a:spcPct val="150000"/>
              </a:lnSpc>
            </a:pPr>
            <a:r>
              <a:rPr lang="pt-BR" sz="2800" b="1" dirty="0" smtClean="0"/>
              <a:t>Para </a:t>
            </a:r>
            <a:r>
              <a:rPr lang="pt-BR" sz="2800" b="1" dirty="0"/>
              <a:t>os </a:t>
            </a:r>
            <a:r>
              <a:rPr lang="pt-BR" sz="2800" b="1" dirty="0" smtClean="0"/>
              <a:t>municípios </a:t>
            </a:r>
            <a:r>
              <a:rPr lang="pt-BR" sz="2800" b="1" dirty="0"/>
              <a:t>nos quais houve a decretação de estado de calamidade pública, entende-se que </a:t>
            </a:r>
            <a:r>
              <a:rPr lang="pt-BR" sz="2800" b="1" dirty="0" smtClean="0"/>
              <a:t>a atual </a:t>
            </a:r>
            <a:r>
              <a:rPr lang="pt-BR" sz="2800" b="1" dirty="0"/>
              <a:t>situação de emergência de saúde </a:t>
            </a:r>
            <a:r>
              <a:rPr lang="pt-BR" sz="2800" b="1" dirty="0" smtClean="0"/>
              <a:t>pública gerada pela </a:t>
            </a:r>
            <a:r>
              <a:rPr lang="pt-BR" sz="2800" b="1" dirty="0"/>
              <a:t>COVID-19</a:t>
            </a:r>
            <a:r>
              <a:rPr lang="pt-BR" sz="2800" b="1" dirty="0" smtClean="0"/>
              <a:t> se enquadra nas </a:t>
            </a:r>
            <a:r>
              <a:rPr lang="pt-BR" sz="2800" b="1" dirty="0"/>
              <a:t>hipóteses </a:t>
            </a:r>
            <a:r>
              <a:rPr lang="pt-BR" sz="2800" b="1" dirty="0" smtClean="0"/>
              <a:t>previstas na </a:t>
            </a:r>
            <a:r>
              <a:rPr lang="pt-BR" sz="2800" b="1" dirty="0"/>
              <a:t>legislação para a abertura de </a:t>
            </a:r>
            <a:r>
              <a:rPr lang="pt-BR" sz="2800" b="1" dirty="0" smtClean="0">
                <a:solidFill>
                  <a:srgbClr val="002060"/>
                </a:solidFill>
              </a:rPr>
              <a:t>Crédito </a:t>
            </a:r>
            <a:r>
              <a:rPr lang="pt-BR" sz="2800" b="1" dirty="0">
                <a:solidFill>
                  <a:srgbClr val="002060"/>
                </a:solidFill>
              </a:rPr>
              <a:t>E</a:t>
            </a:r>
            <a:r>
              <a:rPr lang="pt-BR" sz="2800" b="1" dirty="0" smtClean="0">
                <a:solidFill>
                  <a:srgbClr val="002060"/>
                </a:solidFill>
              </a:rPr>
              <a:t>xtraordinário. </a:t>
            </a:r>
            <a:r>
              <a:rPr lang="pt-BR" sz="1600" b="1" dirty="0" smtClean="0"/>
              <a:t>(</a:t>
            </a:r>
            <a:r>
              <a:rPr lang="pt-BR" sz="1600" dirty="0"/>
              <a:t>Nota Técnica SEI </a:t>
            </a:r>
            <a:r>
              <a:rPr lang="pt-BR" sz="1600" dirty="0" smtClean="0"/>
              <a:t>12.774/2020/ME em 7/4/2020).</a:t>
            </a:r>
            <a:endParaRPr lang="pt-BR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81174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A3647B7-481F-6641-88D1-CB823C5F49A1}"/>
              </a:ext>
            </a:extLst>
          </p:cNvPr>
          <p:cNvSpPr txBox="1"/>
          <p:nvPr/>
        </p:nvSpPr>
        <p:spPr>
          <a:xfrm>
            <a:off x="1432874" y="6154112"/>
            <a:ext cx="8992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b="1" dirty="0" smtClean="0">
                <a:solidFill>
                  <a:srgbClr val="032B55"/>
                </a:solidFill>
              </a:rPr>
              <a:t>ROMÁRIO FIGUEIREDO | </a:t>
            </a:r>
            <a:r>
              <a:rPr lang="pt-BR" sz="1000" dirty="0" smtClean="0">
                <a:solidFill>
                  <a:srgbClr val="032B55"/>
                </a:solidFill>
              </a:rPr>
              <a:t>AUDITOR DE CONTROLE EXTERNO</a:t>
            </a:r>
            <a:endParaRPr lang="pt-BR" sz="1000" dirty="0">
              <a:solidFill>
                <a:srgbClr val="032B55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775648" y="137695"/>
            <a:ext cx="10654351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pt-BR" sz="3600" b="1" dirty="0">
                <a:solidFill>
                  <a:srgbClr val="0070C0"/>
                </a:solidFill>
              </a:rPr>
              <a:t>CRÉDITO EXTRAORDINÁRIO</a:t>
            </a:r>
          </a:p>
          <a:p>
            <a:pPr algn="just"/>
            <a:r>
              <a:rPr lang="pt-BR" sz="2800" b="1" dirty="0" smtClean="0">
                <a:solidFill>
                  <a:srgbClr val="002060"/>
                </a:solidFill>
              </a:rPr>
              <a:t>EXTRAORDINÁRIOS</a:t>
            </a:r>
            <a:r>
              <a:rPr lang="pt-BR" sz="2800" b="1" dirty="0" smtClean="0"/>
              <a:t> </a:t>
            </a:r>
            <a:r>
              <a:rPr lang="pt-BR" sz="2500" b="1" dirty="0" smtClean="0"/>
              <a:t>- </a:t>
            </a:r>
            <a:r>
              <a:rPr lang="pt-BR" sz="2500" dirty="0"/>
              <a:t>destinados a despesas imprevisíveis e urgentes, como as decorrentes de guerra, comoção interna ou calamidade </a:t>
            </a:r>
            <a:r>
              <a:rPr lang="pt-BR" sz="2500" dirty="0" smtClean="0"/>
              <a:t>pública</a:t>
            </a:r>
            <a:r>
              <a:rPr lang="pt-BR" sz="2800" dirty="0" smtClean="0"/>
              <a:t>. </a:t>
            </a:r>
            <a:r>
              <a:rPr lang="pt-BR" sz="1600" dirty="0" smtClean="0"/>
              <a:t>(CF/88, art. 167, § 3º</a:t>
            </a:r>
            <a:r>
              <a:rPr lang="pt-BR" sz="1600" b="1" dirty="0" smtClean="0"/>
              <a:t>)</a:t>
            </a:r>
            <a:endParaRPr lang="pt-BR" sz="1600" b="1" dirty="0"/>
          </a:p>
          <a:p>
            <a:pPr algn="just">
              <a:lnSpc>
                <a:spcPct val="150000"/>
              </a:lnSpc>
            </a:pPr>
            <a:endParaRPr lang="pt-BR" sz="2400" b="1" dirty="0"/>
          </a:p>
          <a:p>
            <a:pPr marL="571500" indent="-5715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2800" b="1" dirty="0"/>
              <a:t>N</a:t>
            </a:r>
            <a:r>
              <a:rPr lang="pt-BR" sz="2800" b="1" dirty="0" smtClean="0"/>
              <a:t>a </a:t>
            </a:r>
            <a:r>
              <a:rPr lang="pt-BR" sz="2800" b="1" dirty="0"/>
              <a:t>abertura de </a:t>
            </a:r>
            <a:r>
              <a:rPr lang="pt-BR" sz="2800" b="1" u="sng" dirty="0"/>
              <a:t>créditos suplementares</a:t>
            </a:r>
            <a:r>
              <a:rPr lang="pt-BR" sz="2800" b="1" dirty="0"/>
              <a:t> ou </a:t>
            </a:r>
            <a:r>
              <a:rPr lang="pt-BR" sz="2800" b="1" u="sng" dirty="0"/>
              <a:t>especiais</a:t>
            </a:r>
            <a:r>
              <a:rPr lang="pt-BR" sz="2800" b="1" dirty="0"/>
              <a:t> </a:t>
            </a:r>
            <a:r>
              <a:rPr lang="pt-BR" sz="2800" b="1" dirty="0" smtClean="0"/>
              <a:t>exige-se:</a:t>
            </a:r>
          </a:p>
          <a:p>
            <a:pPr marL="1943100" lvl="3" indent="-571500" algn="just">
              <a:lnSpc>
                <a:spcPct val="150000"/>
              </a:lnSpc>
              <a:buFont typeface="+mj-lt"/>
              <a:buAutoNum type="alphaLcParenR"/>
            </a:pPr>
            <a:r>
              <a:rPr lang="pt-BR" sz="2800" b="1" dirty="0" smtClean="0"/>
              <a:t>prévia autorização </a:t>
            </a:r>
            <a:r>
              <a:rPr lang="pt-BR" sz="2800" b="1" dirty="0"/>
              <a:t>legislativa e </a:t>
            </a:r>
            <a:endParaRPr lang="pt-BR" sz="2800" b="1" dirty="0" smtClean="0"/>
          </a:p>
          <a:p>
            <a:pPr marL="1943100" lvl="3" indent="-571500" algn="just">
              <a:lnSpc>
                <a:spcPct val="150000"/>
              </a:lnSpc>
              <a:buAutoNum type="alphaLcParenR"/>
            </a:pPr>
            <a:r>
              <a:rPr lang="pt-BR" sz="2800" b="1" dirty="0" smtClean="0"/>
              <a:t>indicação </a:t>
            </a:r>
            <a:r>
              <a:rPr lang="pt-BR" sz="2800" b="1" dirty="0"/>
              <a:t>de recursos disponíveis,</a:t>
            </a:r>
            <a:r>
              <a:rPr lang="pt-BR" sz="1600" dirty="0"/>
              <a:t> </a:t>
            </a:r>
            <a:r>
              <a:rPr lang="pt-BR" sz="1600" dirty="0"/>
              <a:t>(anulação, excesso de arrecadação, superávit financeiro, etc.); </a:t>
            </a:r>
            <a:endParaRPr lang="pt-BR" sz="1600" dirty="0" smtClean="0"/>
          </a:p>
          <a:p>
            <a:pPr marL="571500" indent="-5715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2800" b="1" dirty="0" smtClean="0"/>
              <a:t>Já </a:t>
            </a:r>
            <a:r>
              <a:rPr lang="pt-BR" sz="2800" b="1" dirty="0" smtClean="0"/>
              <a:t>nos </a:t>
            </a:r>
            <a:r>
              <a:rPr lang="pt-BR" sz="2800" b="1" dirty="0" smtClean="0">
                <a:solidFill>
                  <a:srgbClr val="002060"/>
                </a:solidFill>
              </a:rPr>
              <a:t>Créditos Extraordinários </a:t>
            </a:r>
            <a:r>
              <a:rPr lang="pt-BR" sz="2800" b="1" dirty="0" smtClean="0"/>
              <a:t>essas exigências podem ser dispensadas. </a:t>
            </a:r>
            <a:r>
              <a:rPr lang="pt-BR" sz="1600" dirty="0"/>
              <a:t>(</a:t>
            </a:r>
            <a:r>
              <a:rPr lang="pt-BR" sz="1600" dirty="0" smtClean="0"/>
              <a:t>Lei 4.320/1964</a:t>
            </a:r>
            <a:r>
              <a:rPr lang="pt-BR" sz="1600" dirty="0"/>
              <a:t>, art. 42 e 43).</a:t>
            </a:r>
          </a:p>
        </p:txBody>
      </p:sp>
    </p:spTree>
    <p:extLst>
      <p:ext uri="{BB962C8B-B14F-4D97-AF65-F5344CB8AC3E}">
        <p14:creationId xmlns:p14="http://schemas.microsoft.com/office/powerpoint/2010/main" val="196136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A3647B7-481F-6641-88D1-CB823C5F49A1}"/>
              </a:ext>
            </a:extLst>
          </p:cNvPr>
          <p:cNvSpPr txBox="1"/>
          <p:nvPr/>
        </p:nvSpPr>
        <p:spPr>
          <a:xfrm>
            <a:off x="1432874" y="6154112"/>
            <a:ext cx="8992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b="1" dirty="0" smtClean="0">
                <a:solidFill>
                  <a:srgbClr val="032B55"/>
                </a:solidFill>
              </a:rPr>
              <a:t>ROMÁRIO FIGUEIREDO | </a:t>
            </a:r>
            <a:r>
              <a:rPr lang="pt-BR" sz="1000" dirty="0" smtClean="0">
                <a:solidFill>
                  <a:srgbClr val="032B55"/>
                </a:solidFill>
              </a:rPr>
              <a:t>AUDITOR DE CONTROLE EXTERNO</a:t>
            </a:r>
            <a:endParaRPr lang="pt-BR" sz="1000" dirty="0">
              <a:solidFill>
                <a:srgbClr val="032B55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775648" y="137695"/>
            <a:ext cx="10654351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pt-BR" sz="3600" b="1" dirty="0">
                <a:solidFill>
                  <a:srgbClr val="0070C0"/>
                </a:solidFill>
              </a:rPr>
              <a:t>CRÉDITO EXTRAORDINÁRIO</a:t>
            </a:r>
          </a:p>
          <a:p>
            <a:pPr algn="just"/>
            <a:r>
              <a:rPr lang="pt-BR" sz="2800" b="1" dirty="0" smtClean="0">
                <a:solidFill>
                  <a:srgbClr val="002060"/>
                </a:solidFill>
              </a:rPr>
              <a:t>EXTRAORDINÁRIOS</a:t>
            </a:r>
            <a:r>
              <a:rPr lang="pt-BR" sz="2800" b="1" dirty="0" smtClean="0"/>
              <a:t> </a:t>
            </a:r>
            <a:r>
              <a:rPr lang="pt-BR" sz="2500" b="1" dirty="0" smtClean="0"/>
              <a:t>- </a:t>
            </a:r>
            <a:r>
              <a:rPr lang="pt-BR" sz="2500" dirty="0"/>
              <a:t>destinados a despesas imprevisíveis e urgentes, como as decorrentes de guerra, comoção interna ou calamidade </a:t>
            </a:r>
            <a:r>
              <a:rPr lang="pt-BR" sz="2500" dirty="0" smtClean="0"/>
              <a:t>pública</a:t>
            </a:r>
            <a:r>
              <a:rPr lang="pt-BR" sz="2800" dirty="0" smtClean="0"/>
              <a:t>. </a:t>
            </a:r>
            <a:r>
              <a:rPr lang="pt-BR" sz="1600" dirty="0" smtClean="0"/>
              <a:t>(CF/88, art. 167, § 3º</a:t>
            </a:r>
            <a:r>
              <a:rPr lang="pt-BR" sz="1600" b="1" dirty="0" smtClean="0"/>
              <a:t>)</a:t>
            </a:r>
            <a:endParaRPr lang="pt-BR" sz="1600" b="1" dirty="0"/>
          </a:p>
          <a:p>
            <a:pPr algn="just">
              <a:lnSpc>
                <a:spcPct val="150000"/>
              </a:lnSpc>
            </a:pPr>
            <a:endParaRPr lang="pt-BR" sz="2400" b="1" dirty="0"/>
          </a:p>
          <a:p>
            <a:pPr marL="571500" indent="-5715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2800" b="1" dirty="0"/>
              <a:t>É </a:t>
            </a:r>
            <a:r>
              <a:rPr lang="pt-BR" sz="2800" b="1" dirty="0" err="1"/>
              <a:t>inafastável</a:t>
            </a:r>
            <a:r>
              <a:rPr lang="pt-BR" sz="2800" b="1" dirty="0"/>
              <a:t> a observância da Lei Orgânica Municipal quanto às </a:t>
            </a:r>
            <a:r>
              <a:rPr lang="pt-BR" sz="2800" b="1" dirty="0" smtClean="0"/>
              <a:t>disposições </a:t>
            </a:r>
            <a:r>
              <a:rPr lang="pt-BR" sz="2800" b="1" dirty="0"/>
              <a:t>estabelecidas para a abertura de créditos extraordinários</a:t>
            </a:r>
            <a:r>
              <a:rPr lang="pt-BR" sz="2800" b="1" dirty="0" smtClean="0"/>
              <a:t>.</a:t>
            </a: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406948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A3647B7-481F-6641-88D1-CB823C5F49A1}"/>
              </a:ext>
            </a:extLst>
          </p:cNvPr>
          <p:cNvSpPr txBox="1"/>
          <p:nvPr/>
        </p:nvSpPr>
        <p:spPr>
          <a:xfrm>
            <a:off x="1432874" y="6154112"/>
            <a:ext cx="8992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b="1" dirty="0" smtClean="0">
                <a:solidFill>
                  <a:srgbClr val="032B55"/>
                </a:solidFill>
              </a:rPr>
              <a:t>ROMÁRIO FIGUEIREDO | </a:t>
            </a:r>
            <a:r>
              <a:rPr lang="pt-BR" sz="1000" dirty="0" smtClean="0">
                <a:solidFill>
                  <a:srgbClr val="032B55"/>
                </a:solidFill>
              </a:rPr>
              <a:t>AUDITOR DE CONTROLE EXTERNO</a:t>
            </a:r>
            <a:endParaRPr lang="pt-BR" sz="1000" dirty="0">
              <a:solidFill>
                <a:srgbClr val="032B55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775648" y="137695"/>
            <a:ext cx="10654351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pt-BR" sz="3600" b="1" dirty="0">
                <a:solidFill>
                  <a:srgbClr val="0070C0"/>
                </a:solidFill>
              </a:rPr>
              <a:t>CRÉDITO EXTRAORDINÁRIO</a:t>
            </a:r>
          </a:p>
          <a:p>
            <a:pPr algn="just"/>
            <a:r>
              <a:rPr lang="pt-BR" sz="2800" b="1" dirty="0" smtClean="0">
                <a:solidFill>
                  <a:srgbClr val="002060"/>
                </a:solidFill>
              </a:rPr>
              <a:t>EXTRAORDINÁRIOS</a:t>
            </a:r>
            <a:r>
              <a:rPr lang="pt-BR" sz="2800" b="1" dirty="0" smtClean="0"/>
              <a:t> </a:t>
            </a:r>
            <a:r>
              <a:rPr lang="pt-BR" sz="2500" b="1" dirty="0" smtClean="0"/>
              <a:t>- </a:t>
            </a:r>
            <a:r>
              <a:rPr lang="pt-BR" sz="2500" dirty="0"/>
              <a:t>destinados a despesas imprevisíveis e urgentes, como as decorrentes de guerra, comoção interna ou calamidade </a:t>
            </a:r>
            <a:r>
              <a:rPr lang="pt-BR" sz="2500" dirty="0" smtClean="0"/>
              <a:t>pública</a:t>
            </a:r>
            <a:r>
              <a:rPr lang="pt-BR" sz="2800" dirty="0" smtClean="0"/>
              <a:t>. </a:t>
            </a:r>
            <a:r>
              <a:rPr lang="pt-BR" sz="1600" dirty="0" smtClean="0"/>
              <a:t>(CF/88, art. 167, § 3º</a:t>
            </a:r>
            <a:r>
              <a:rPr lang="pt-BR" sz="1600" b="1" dirty="0" smtClean="0"/>
              <a:t>)</a:t>
            </a:r>
            <a:endParaRPr lang="pt-BR" sz="1600" b="1" dirty="0"/>
          </a:p>
          <a:p>
            <a:pPr algn="just">
              <a:lnSpc>
                <a:spcPct val="150000"/>
              </a:lnSpc>
            </a:pPr>
            <a:endParaRPr lang="pt-BR" sz="2400" b="1" dirty="0"/>
          </a:p>
          <a:p>
            <a:pPr marL="571500" indent="-5715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2800" b="1" dirty="0" smtClean="0"/>
              <a:t>A necessidade de reconhecimento do Decreto de Emergência pelo Legislativo não se aplica para a abertura de </a:t>
            </a:r>
            <a:r>
              <a:rPr lang="pt-BR" sz="2800" b="1" dirty="0" smtClean="0">
                <a:solidFill>
                  <a:srgbClr val="002060"/>
                </a:solidFill>
              </a:rPr>
              <a:t>Créditos Extraordinários,</a:t>
            </a:r>
            <a:r>
              <a:rPr lang="pt-BR" sz="2800" b="1" dirty="0" smtClean="0"/>
              <a:t> mas tão somente para fins do art. 65 da LRF.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766704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1544</TotalTime>
  <Words>1389</Words>
  <Application>Microsoft Office PowerPoint</Application>
  <PresentationFormat>Widescreen</PresentationFormat>
  <Paragraphs>149</Paragraphs>
  <Slides>22</Slides>
  <Notes>20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Microsoft Office User</dc:creator>
  <cp:lastModifiedBy>Romário Figueiredo</cp:lastModifiedBy>
  <cp:revision>121</cp:revision>
  <dcterms:created xsi:type="dcterms:W3CDTF">2019-12-06T19:40:08Z</dcterms:created>
  <dcterms:modified xsi:type="dcterms:W3CDTF">2020-05-21T18:43:26Z</dcterms:modified>
</cp:coreProperties>
</file>