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85" r:id="rId2"/>
    <p:sldId id="293" r:id="rId3"/>
    <p:sldId id="287" r:id="rId4"/>
    <p:sldId id="310" r:id="rId5"/>
    <p:sldId id="296" r:id="rId6"/>
    <p:sldId id="302" r:id="rId7"/>
    <p:sldId id="298" r:id="rId8"/>
    <p:sldId id="300" r:id="rId9"/>
    <p:sldId id="299" r:id="rId10"/>
    <p:sldId id="311" r:id="rId11"/>
    <p:sldId id="312" r:id="rId12"/>
    <p:sldId id="313" r:id="rId13"/>
    <p:sldId id="308" r:id="rId14"/>
    <p:sldId id="307" r:id="rId15"/>
    <p:sldId id="304" r:id="rId16"/>
    <p:sldId id="303" r:id="rId17"/>
    <p:sldId id="292" r:id="rId18"/>
    <p:sldId id="314" r:id="rId19"/>
    <p:sldId id="289" r:id="rId20"/>
    <p:sldId id="290" r:id="rId21"/>
    <p:sldId id="309" r:id="rId22"/>
    <p:sldId id="305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B55"/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2"/>
    <p:restoredTop sz="94737"/>
  </p:normalViewPr>
  <p:slideViewPr>
    <p:cSldViewPr snapToGrid="0" snapToObjects="1">
      <p:cViewPr>
        <p:scale>
          <a:sx n="70" d="100"/>
          <a:sy n="70" d="100"/>
        </p:scale>
        <p:origin x="75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474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009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940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592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192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047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952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391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505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644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704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326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26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1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562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652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352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497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988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99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5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7C5D920-5ADB-A547-A137-E6A10A8B6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9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B43442B-5B9A-9944-8E9E-C4EBBAAE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921A0D-7F0A-0749-A9D7-93CC555F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361E2F-44CD-054C-BB3F-37BC3108E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2289-C69A-0D4C-900A-4229BC719EE8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43F167-A468-C445-BDEC-E33A63A0A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DC083B-E3E2-F54B-B318-6346D688E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6F5AA56-3719-9D40-A076-DB995CB287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0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57657" y="5631677"/>
            <a:ext cx="61814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ROMÁRIO FIGUEIREDO </a:t>
            </a:r>
            <a:endParaRPr lang="pt-BR" sz="2400" b="1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AUDITOR DE CONTROLE EXTERNO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8587" y="314325"/>
            <a:ext cx="95583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</a:rPr>
              <a:t>Contabilização das despesas com ações </a:t>
            </a:r>
          </a:p>
          <a:p>
            <a:pPr algn="ctr"/>
            <a:r>
              <a:rPr lang="pt-BR" sz="4400" b="1" dirty="0" smtClean="0">
                <a:solidFill>
                  <a:schemeClr val="bg1"/>
                </a:solidFill>
              </a:rPr>
              <a:t>de enfrentamento à </a:t>
            </a:r>
          </a:p>
          <a:p>
            <a:pPr algn="ctr"/>
            <a:r>
              <a:rPr lang="pt-BR" sz="4400" b="1" dirty="0" smtClean="0">
                <a:solidFill>
                  <a:schemeClr val="bg1"/>
                </a:solidFill>
              </a:rPr>
              <a:t>COVID-19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10258773" y="6185675"/>
            <a:ext cx="1532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Maio/2020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ABERTURA DE CRÉDITO </a:t>
            </a:r>
            <a:r>
              <a:rPr lang="pt-BR" sz="3600" b="1" dirty="0" smtClean="0">
                <a:solidFill>
                  <a:srgbClr val="0070C0"/>
                </a:solidFill>
              </a:rPr>
              <a:t>ADICIONAIS</a:t>
            </a:r>
            <a:endParaRPr lang="pt-BR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32599"/>
              </p:ext>
            </p:extLst>
          </p:nvPr>
        </p:nvGraphicFramePr>
        <p:xfrm>
          <a:off x="586854" y="1244989"/>
          <a:ext cx="10972802" cy="456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224">
                  <a:extLst>
                    <a:ext uri="{9D8B030D-6E8A-4147-A177-3AD203B41FA5}">
                      <a16:colId xmlns:a16="http://schemas.microsoft.com/office/drawing/2014/main" val="2519653111"/>
                    </a:ext>
                  </a:extLst>
                </a:gridCol>
                <a:gridCol w="2419200">
                  <a:extLst>
                    <a:ext uri="{9D8B030D-6E8A-4147-A177-3AD203B41FA5}">
                      <a16:colId xmlns:a16="http://schemas.microsoft.com/office/drawing/2014/main" val="2238706292"/>
                    </a:ext>
                  </a:extLst>
                </a:gridCol>
                <a:gridCol w="2305190">
                  <a:extLst>
                    <a:ext uri="{9D8B030D-6E8A-4147-A177-3AD203B41FA5}">
                      <a16:colId xmlns:a16="http://schemas.microsoft.com/office/drawing/2014/main" val="2002777345"/>
                    </a:ext>
                  </a:extLst>
                </a:gridCol>
                <a:gridCol w="3041188">
                  <a:extLst>
                    <a:ext uri="{9D8B030D-6E8A-4147-A177-3AD203B41FA5}">
                      <a16:colId xmlns:a16="http://schemas.microsoft.com/office/drawing/2014/main" val="4136769494"/>
                    </a:ext>
                  </a:extLst>
                </a:gridCol>
              </a:tblGrid>
              <a:tr h="53782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CRÉDITO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SUPLEMENTAR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ESPECIAL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EXTRAORDINÁRIO</a:t>
                      </a:r>
                      <a:endParaRPr lang="pt-B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14344"/>
                  </a:ext>
                </a:extLst>
              </a:tr>
              <a:tr h="928293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Prévia autorização legislativa </a:t>
                      </a:r>
                    </a:p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379262"/>
                  </a:ext>
                </a:extLst>
              </a:tr>
              <a:tr h="1326133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Indicação de recursos disponíveis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035592"/>
                  </a:ext>
                </a:extLst>
              </a:tr>
              <a:tr h="1326133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Aberto por</a:t>
                      </a:r>
                      <a:r>
                        <a:rPr lang="pt-BR" sz="2800" b="1" baseline="0" dirty="0" smtClean="0"/>
                        <a:t> decreto do Executivo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813900"/>
                  </a:ext>
                </a:extLst>
              </a:tr>
            </a:tbl>
          </a:graphicData>
        </a:graphic>
      </p:graphicFrame>
      <p:sp>
        <p:nvSpPr>
          <p:cNvPr id="7" name="Multiplicar 6"/>
          <p:cNvSpPr/>
          <p:nvPr/>
        </p:nvSpPr>
        <p:spPr>
          <a:xfrm>
            <a:off x="9255273" y="1886919"/>
            <a:ext cx="1378423" cy="1187355"/>
          </a:xfrm>
          <a:prstGeom prst="mathMultiply">
            <a:avLst>
              <a:gd name="adj1" fmla="val 1432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Multiplicar 7"/>
          <p:cNvSpPr/>
          <p:nvPr/>
        </p:nvSpPr>
        <p:spPr>
          <a:xfrm>
            <a:off x="9255272" y="3253119"/>
            <a:ext cx="1378423" cy="1187355"/>
          </a:xfrm>
          <a:prstGeom prst="mathMultiply">
            <a:avLst>
              <a:gd name="adj1" fmla="val 1432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2650" y="2034614"/>
            <a:ext cx="1085182" cy="823031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095" y="3422535"/>
            <a:ext cx="1085182" cy="82303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20" y="3353740"/>
            <a:ext cx="1085182" cy="823031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027" y="2011511"/>
            <a:ext cx="1085182" cy="823031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20" y="4759012"/>
            <a:ext cx="1085182" cy="823031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095" y="4759011"/>
            <a:ext cx="1085182" cy="823031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1892" y="4745847"/>
            <a:ext cx="1085182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RESERVA DE CONTINGÊNCIA</a:t>
            </a:r>
            <a:endParaRPr lang="pt-BR" sz="3600" b="1" dirty="0">
              <a:solidFill>
                <a:srgbClr val="0070C0"/>
              </a:solidFill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800" b="1" dirty="0" smtClean="0"/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A </a:t>
            </a:r>
            <a:r>
              <a:rPr lang="pt-BR" sz="2800" b="1" dirty="0"/>
              <a:t>utilização de créditos orçamentários que tenham como fonte de recursos a reserva de contingência está restrita, em regra, </a:t>
            </a:r>
            <a:r>
              <a:rPr lang="pt-BR" sz="2800" b="1" dirty="0" smtClean="0"/>
              <a:t>a </a:t>
            </a:r>
            <a:r>
              <a:rPr lang="pt-BR" sz="2800" b="1" dirty="0"/>
              <a:t>cobertura de passivos contingentes e outros riscos e eventos fiscais imprevistos</a:t>
            </a:r>
            <a:r>
              <a:rPr lang="pt-BR" sz="2800" b="1" dirty="0" smtClean="0"/>
              <a:t>.</a:t>
            </a:r>
            <a:r>
              <a:rPr lang="pt-BR" sz="1600" b="1" dirty="0" smtClean="0"/>
              <a:t> </a:t>
            </a:r>
            <a:r>
              <a:rPr lang="pt-BR" sz="1600" dirty="0" smtClean="0"/>
              <a:t>(LRF, art</a:t>
            </a:r>
            <a:r>
              <a:rPr lang="pt-BR" sz="1600" dirty="0"/>
              <a:t>. 5º, inciso </a:t>
            </a:r>
            <a:r>
              <a:rPr lang="pt-BR" sz="1600" dirty="0" smtClean="0"/>
              <a:t>III)</a:t>
            </a:r>
          </a:p>
        </p:txBody>
      </p:sp>
    </p:spTree>
    <p:extLst>
      <p:ext uri="{BB962C8B-B14F-4D97-AF65-F5344CB8AC3E}">
        <p14:creationId xmlns:p14="http://schemas.microsoft.com/office/powerpoint/2010/main" val="9408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RESERVA DE CONTINGÊNCIA</a:t>
            </a:r>
            <a:endParaRPr lang="pt-BR" sz="3600" b="1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800" b="1" dirty="0" smtClean="0"/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Assim</a:t>
            </a:r>
            <a:r>
              <a:rPr lang="pt-BR" sz="2800" b="1" dirty="0"/>
              <a:t>, as circunstâncias atuais permitem a utilização da reserva de contingência, cuja utilização, se necessária, deve estar diretamente </a:t>
            </a:r>
            <a:r>
              <a:rPr lang="pt-BR" sz="2800" b="1" u="sng" dirty="0"/>
              <a:t>relacionada às despesas imprevistas, decorrentes do combate à pandemia</a:t>
            </a:r>
            <a:r>
              <a:rPr lang="pt-BR" sz="2800" b="1" dirty="0"/>
              <a:t>, observado o que estabelece à Lei de Diretrizes </a:t>
            </a:r>
            <a:r>
              <a:rPr lang="pt-BR" sz="2800" b="1" dirty="0" smtClean="0"/>
              <a:t>Orçamentárias (LDO) </a:t>
            </a:r>
            <a:r>
              <a:rPr lang="pt-BR" sz="2800" b="1" dirty="0"/>
              <a:t>do Município.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0359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86866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CONTROLE ORÇAMENTÁRIO DA DESPESA</a:t>
            </a:r>
            <a:endParaRPr lang="pt-BR" sz="3600" b="1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800" b="1" dirty="0" smtClean="0"/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Com as alterações promovidas na LOA (créditos suplementar, especial ou extraordinário</a:t>
            </a:r>
            <a:r>
              <a:rPr lang="pt-BR" sz="2800" b="1" dirty="0"/>
              <a:t>), recomenda-se </a:t>
            </a:r>
            <a:r>
              <a:rPr lang="pt-BR" sz="2800" b="1" dirty="0" smtClean="0"/>
              <a:t>que seja </a:t>
            </a:r>
            <a:r>
              <a:rPr lang="pt-BR" sz="2800" b="1" dirty="0"/>
              <a:t>criado </a:t>
            </a:r>
            <a:r>
              <a:rPr lang="pt-BR" sz="2800" b="1" u="sng" dirty="0" smtClean="0"/>
              <a:t>PROGRAMA</a:t>
            </a:r>
            <a:r>
              <a:rPr lang="pt-BR" sz="2800" b="1" dirty="0" smtClean="0"/>
              <a:t> </a:t>
            </a:r>
            <a:r>
              <a:rPr lang="pt-BR" sz="2800" b="1" dirty="0"/>
              <a:t>ou </a:t>
            </a:r>
            <a:r>
              <a:rPr lang="pt-BR" sz="2800" b="1" u="sng" dirty="0" smtClean="0"/>
              <a:t>AÇÃO</a:t>
            </a:r>
            <a:r>
              <a:rPr lang="pt-BR" sz="2800" b="1" dirty="0" smtClean="0"/>
              <a:t> </a:t>
            </a:r>
            <a:r>
              <a:rPr lang="pt-BR" sz="2800" b="1" dirty="0"/>
              <a:t>orçamentária </a:t>
            </a:r>
            <a:r>
              <a:rPr lang="pt-BR" sz="2800" b="1" dirty="0">
                <a:solidFill>
                  <a:srgbClr val="FF0000"/>
                </a:solidFill>
              </a:rPr>
              <a:t>específica para as despesas relacionadas </a:t>
            </a:r>
            <a:r>
              <a:rPr lang="pt-BR" sz="2800" b="1" dirty="0" smtClean="0">
                <a:solidFill>
                  <a:srgbClr val="FF0000"/>
                </a:solidFill>
              </a:rPr>
              <a:t>à </a:t>
            </a:r>
            <a:r>
              <a:rPr lang="pt-BR" sz="2800" b="1" dirty="0">
                <a:solidFill>
                  <a:srgbClr val="FF0000"/>
                </a:solidFill>
              </a:rPr>
              <a:t>COVID-19</a:t>
            </a:r>
            <a:r>
              <a:rPr lang="pt-BR" sz="2800" b="1" dirty="0" smtClean="0">
                <a:solidFill>
                  <a:srgbClr val="FF0000"/>
                </a:solidFill>
              </a:rPr>
              <a:t>.</a:t>
            </a:r>
            <a:r>
              <a:rPr lang="pt-BR" sz="2800" b="1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pt-BR" sz="1400" b="1" dirty="0"/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Essa </a:t>
            </a:r>
            <a:r>
              <a:rPr lang="pt-BR" sz="2800" b="1" dirty="0"/>
              <a:t>medida poderá facilitar tanto a gestão dos recursos como a futura prestação de contas. </a:t>
            </a:r>
          </a:p>
        </p:txBody>
      </p:sp>
    </p:spTree>
    <p:extLst>
      <p:ext uri="{BB962C8B-B14F-4D97-AF65-F5344CB8AC3E}">
        <p14:creationId xmlns:p14="http://schemas.microsoft.com/office/powerpoint/2010/main" val="33786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4843" y="137695"/>
            <a:ext cx="11546006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>
                <a:solidFill>
                  <a:srgbClr val="0070C0"/>
                </a:solidFill>
              </a:rPr>
              <a:t>CONTROLE ORÇAMENTÁRIO DA DESPESA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Classificação </a:t>
            </a:r>
            <a:r>
              <a:rPr lang="pt-BR" sz="2600" dirty="0"/>
              <a:t>Funcional Programática sugerida “XX.XXX.XXXX.819XX” ou XX.XXX.XXXX.8.9XX, onde: </a:t>
            </a:r>
            <a:endParaRPr lang="pt-BR" sz="2600" dirty="0" smtClean="0"/>
          </a:p>
          <a:p>
            <a:pPr algn="just">
              <a:lnSpc>
                <a:spcPct val="150000"/>
              </a:lnSpc>
            </a:pPr>
            <a:r>
              <a:rPr lang="pt-BR" sz="2600" b="1" dirty="0" smtClean="0"/>
              <a:t>XX </a:t>
            </a:r>
            <a:r>
              <a:rPr lang="pt-BR" sz="2600" b="1" dirty="0"/>
              <a:t>-&gt; </a:t>
            </a:r>
            <a:r>
              <a:rPr lang="pt-BR" sz="2600" dirty="0"/>
              <a:t>Função, conforme tabela auxiliar 7.1 </a:t>
            </a:r>
            <a:endParaRPr lang="pt-BR" sz="2600" dirty="0" smtClean="0"/>
          </a:p>
          <a:p>
            <a:pPr algn="just">
              <a:lnSpc>
                <a:spcPct val="150000"/>
              </a:lnSpc>
            </a:pPr>
            <a:r>
              <a:rPr lang="pt-BR" sz="2600" b="1" dirty="0" smtClean="0"/>
              <a:t>XXX </a:t>
            </a:r>
            <a:r>
              <a:rPr lang="pt-BR" sz="2600" b="1" dirty="0"/>
              <a:t>-&gt; </a:t>
            </a:r>
            <a:r>
              <a:rPr lang="pt-BR" sz="2600" dirty="0" err="1"/>
              <a:t>Subfunção</a:t>
            </a:r>
            <a:r>
              <a:rPr lang="pt-BR" sz="2600" dirty="0"/>
              <a:t>, conforme tabela auxiliar 7.2 </a:t>
            </a:r>
            <a:endParaRPr lang="pt-BR" sz="2600" dirty="0" smtClean="0"/>
          </a:p>
          <a:p>
            <a:pPr algn="just">
              <a:lnSpc>
                <a:spcPct val="150000"/>
              </a:lnSpc>
            </a:pPr>
            <a:r>
              <a:rPr lang="pt-BR" sz="2600" b="1" dirty="0" smtClean="0"/>
              <a:t>XXXX </a:t>
            </a:r>
            <a:r>
              <a:rPr lang="pt-BR" sz="2600" b="1" dirty="0"/>
              <a:t>-&gt; </a:t>
            </a:r>
            <a:r>
              <a:rPr lang="pt-BR" sz="2600" dirty="0"/>
              <a:t>Programa conforme cadastrado pelo jurisdicionado. </a:t>
            </a:r>
            <a:endParaRPr lang="pt-BR" sz="2600" dirty="0" smtClean="0"/>
          </a:p>
          <a:p>
            <a:pPr algn="just">
              <a:lnSpc>
                <a:spcPct val="150000"/>
              </a:lnSpc>
            </a:pPr>
            <a:r>
              <a:rPr lang="pt-BR" sz="2600" b="1" dirty="0" smtClean="0"/>
              <a:t>819XX </a:t>
            </a:r>
            <a:r>
              <a:rPr lang="pt-BR" sz="2600" b="1" dirty="0"/>
              <a:t>ou 8.9XX -&gt; </a:t>
            </a:r>
            <a:r>
              <a:rPr lang="pt-BR" sz="2600" dirty="0"/>
              <a:t>Ação ou Ações </a:t>
            </a:r>
            <a:r>
              <a:rPr lang="pt-BR" sz="2600" dirty="0" smtClean="0"/>
              <a:t>orçamentária(s</a:t>
            </a:r>
            <a:r>
              <a:rPr lang="pt-BR" sz="2600" dirty="0"/>
              <a:t>) </a:t>
            </a:r>
            <a:r>
              <a:rPr lang="pt-BR" sz="2600" dirty="0" smtClean="0"/>
              <a:t>específica(s</a:t>
            </a:r>
            <a:r>
              <a:rPr lang="pt-BR" sz="2600" dirty="0"/>
              <a:t>), a serem cadastradas pelo jurisdicionado, para as despesas relacionadas </a:t>
            </a:r>
            <a:r>
              <a:rPr lang="pt-BR" sz="2600" dirty="0" smtClean="0"/>
              <a:t>à </a:t>
            </a:r>
            <a:r>
              <a:rPr lang="pt-BR" sz="2800" dirty="0" smtClean="0"/>
              <a:t>COVID-19</a:t>
            </a:r>
            <a:r>
              <a:rPr lang="pt-BR" sz="2600" dirty="0" smtClean="0"/>
              <a:t>, </a:t>
            </a:r>
            <a:r>
              <a:rPr lang="pt-BR" sz="2600" dirty="0"/>
              <a:t>em que: “819” ou “8.9” é a parte fixa destas Ações e “X” pode ser qualquer número ou letra.</a:t>
            </a:r>
            <a:endParaRPr lang="pt-BR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RECEITAS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800" b="1" dirty="0" smtClean="0"/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Os recursos repassados pela União em razão da MP </a:t>
            </a:r>
            <a:r>
              <a:rPr lang="pt-BR" sz="2800" b="1" dirty="0" smtClean="0"/>
              <a:t>938/2020 </a:t>
            </a:r>
            <a:r>
              <a:rPr lang="pt-BR" sz="2800" b="1" dirty="0" smtClean="0"/>
              <a:t>e do PLP 39/2020 (aguarda sanção presidencial) devem ser contabilizados como “auxílio financeiro”, ou seja, é diferente do FPM.</a:t>
            </a:r>
          </a:p>
          <a:p>
            <a:pPr algn="just">
              <a:lnSpc>
                <a:spcPct val="200000"/>
              </a:lnSpc>
            </a:pPr>
            <a:r>
              <a:rPr lang="pt-BR" sz="3000" b="1" dirty="0"/>
              <a:t>	</a:t>
            </a:r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339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RECEITAS - CLASSIFICAÇÃO</a:t>
            </a:r>
            <a:endParaRPr lang="pt-BR" sz="3600" b="1" dirty="0" smtClean="0">
              <a:solidFill>
                <a:srgbClr val="0070C0"/>
              </a:solidFill>
            </a:endParaRP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800" b="1" dirty="0" smtClean="0"/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A orientação é no sentido de se utilizar a classificação de receita já existente conforme Ementário da Receita padronizado pelo TCEES</a:t>
            </a:r>
            <a:r>
              <a:rPr lang="pt-BR" sz="2800" b="1" dirty="0" smtClean="0"/>
              <a:t>.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800" b="1" dirty="0"/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Quanto a contabilização das receitas, por hora, a orientação é de utilização das mesmas contas contábeis já definidas no PCASP.</a:t>
            </a:r>
            <a:endParaRPr lang="pt-BR" sz="2800" b="1" dirty="0" smtClean="0"/>
          </a:p>
          <a:p>
            <a:pPr algn="just">
              <a:lnSpc>
                <a:spcPct val="200000"/>
              </a:lnSpc>
            </a:pPr>
            <a:r>
              <a:rPr lang="pt-BR" sz="3000" b="1" dirty="0"/>
              <a:t>	</a:t>
            </a:r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60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FONTES DE RECURSOS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A utilização do controle por FONTES DE RECURSOS </a:t>
            </a:r>
            <a:r>
              <a:rPr lang="pt-BR" sz="2800" b="1" dirty="0"/>
              <a:t>é </a:t>
            </a:r>
            <a:r>
              <a:rPr lang="pt-BR" sz="2800" b="1" dirty="0" smtClean="0"/>
              <a:t>obrigatória, conforme </a:t>
            </a:r>
            <a:r>
              <a:rPr lang="pt-BR" sz="2800" b="1" dirty="0"/>
              <a:t>previsto no art. 8º, parágrafo único, e art. 50, inciso </a:t>
            </a:r>
            <a:r>
              <a:rPr lang="pt-BR" sz="2800" b="1" dirty="0" smtClean="0"/>
              <a:t>I, </a:t>
            </a:r>
            <a:r>
              <a:rPr lang="pt-BR" sz="2800" b="1" dirty="0"/>
              <a:t>da </a:t>
            </a:r>
            <a:r>
              <a:rPr lang="pt-BR" sz="2800" b="1" dirty="0" smtClean="0"/>
              <a:t>LRF e será utilizada pelo TCEES em seus procedimentos de acompanhamento da gestão fiscal e análise de contas.</a:t>
            </a:r>
          </a:p>
          <a:p>
            <a:pPr algn="just">
              <a:lnSpc>
                <a:spcPct val="150000"/>
              </a:lnSpc>
            </a:pPr>
            <a:endParaRPr lang="pt-BR" sz="2800" b="1" dirty="0" smtClean="0"/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No Espírito Santo adotamos, como padrão, a tabela de fontes definidas pela STN;</a:t>
            </a:r>
          </a:p>
          <a:p>
            <a:pPr algn="just">
              <a:lnSpc>
                <a:spcPct val="200000"/>
              </a:lnSpc>
            </a:pPr>
            <a:r>
              <a:rPr lang="pt-BR" sz="3000" b="1" dirty="0"/>
              <a:t>	</a:t>
            </a:r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8097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>
                <a:solidFill>
                  <a:srgbClr val="0070C0"/>
                </a:solidFill>
              </a:rPr>
              <a:t>FONTES DE RECURSOS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Ao registrar um </a:t>
            </a:r>
            <a:r>
              <a:rPr lang="pt-BR" sz="2800" b="1" dirty="0" smtClean="0">
                <a:solidFill>
                  <a:srgbClr val="002060"/>
                </a:solidFill>
              </a:rPr>
              <a:t>Crédito Extraordinário</a:t>
            </a:r>
            <a:r>
              <a:rPr lang="pt-BR" sz="2800" b="1" dirty="0" smtClean="0"/>
              <a:t> nas contas contábeis, mesmo que não tenha sido informada fonte para abertura do crédito </a:t>
            </a:r>
            <a:r>
              <a:rPr lang="pt-BR" sz="2800" b="1" dirty="0"/>
              <a:t>(anulação, excesso de arrecadação, superávit financeiro, etc</a:t>
            </a:r>
            <a:r>
              <a:rPr lang="pt-BR" sz="2800" b="1" dirty="0" smtClean="0"/>
              <a:t>.), o controle financeiro por fonte (tesouro, saúde, etc.) deve ser informado. O SICONFI exige a informação na Matriz de Saldos Contábeis.</a:t>
            </a:r>
          </a:p>
        </p:txBody>
      </p:sp>
    </p:spTree>
    <p:extLst>
      <p:ext uri="{BB962C8B-B14F-4D97-AF65-F5344CB8AC3E}">
        <p14:creationId xmlns:p14="http://schemas.microsoft.com/office/powerpoint/2010/main" val="204480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FONTES DE RECURSOS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Até o momento, não há uma nova fonte </a:t>
            </a:r>
            <a:r>
              <a:rPr lang="pt-BR" sz="2800" b="1" dirty="0" smtClean="0"/>
              <a:t>criada </a:t>
            </a:r>
            <a:r>
              <a:rPr lang="pt-BR" sz="2800" b="1" dirty="0" smtClean="0"/>
              <a:t>especificamente para controle das despesas relacionadas à </a:t>
            </a:r>
            <a:r>
              <a:rPr lang="pt-BR" sz="2800" b="1" dirty="0"/>
              <a:t>COVID-19</a:t>
            </a:r>
            <a:r>
              <a:rPr lang="pt-BR" sz="2800" b="1" dirty="0" smtClean="0"/>
              <a:t>;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400" b="1" dirty="0" smtClean="0"/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A atual </a:t>
            </a:r>
            <a:r>
              <a:rPr lang="pt-BR" sz="2800" b="1" dirty="0"/>
              <a:t>orientação é </a:t>
            </a:r>
            <a:r>
              <a:rPr lang="pt-BR" sz="2800" b="1" dirty="0" smtClean="0"/>
              <a:t>de </a:t>
            </a:r>
            <a:r>
              <a:rPr lang="pt-BR" sz="2800" b="1" dirty="0"/>
              <a:t>se utilizar a </a:t>
            </a:r>
            <a:r>
              <a:rPr lang="pt-BR" sz="2800" b="1" dirty="0" smtClean="0"/>
              <a:t>tabela de fontes já definida, sendo aconselhável a criação de um detalhamento da fonte.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400" b="1" dirty="0" smtClean="0"/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Havendo a edição de normativo autorizando repasse de recursos vinculados à </a:t>
            </a:r>
            <a:r>
              <a:rPr lang="pt-BR" sz="2800" b="1" dirty="0"/>
              <a:t>COVID-19</a:t>
            </a:r>
            <a:r>
              <a:rPr lang="pt-BR" sz="2800" b="1" dirty="0" smtClean="0"/>
              <a:t>, a STN poderá definir fonte específica.</a:t>
            </a:r>
            <a:endParaRPr lang="pt-BR" sz="2800" b="1" dirty="0"/>
          </a:p>
          <a:p>
            <a:pPr algn="just">
              <a:lnSpc>
                <a:spcPct val="200000"/>
              </a:lnSpc>
            </a:pPr>
            <a:r>
              <a:rPr lang="pt-BR" sz="3000" b="1" dirty="0"/>
              <a:t>	</a:t>
            </a:r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886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797653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ORÇAMENTO PÚBLICO</a:t>
            </a:r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A administração pública passa por um momento atípico, com frustação </a:t>
            </a:r>
            <a:r>
              <a:rPr lang="pt-BR" sz="2800" b="1" dirty="0" smtClean="0"/>
              <a:t>de </a:t>
            </a:r>
            <a:r>
              <a:rPr lang="pt-BR" sz="2800" b="1" dirty="0" smtClean="0"/>
              <a:t>receitas prevista; surgimento de despesas não planejadas e recebimento de novas receitas.</a:t>
            </a:r>
          </a:p>
          <a:p>
            <a:pPr algn="just">
              <a:lnSpc>
                <a:spcPct val="15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Para a realização de despesas visando enfrentamento à COVID-19 o gestor pode se encontrar frente à necessidade de alterações do orçamento municipal aprovado para o exercício (LOA).</a:t>
            </a:r>
          </a:p>
          <a:p>
            <a:pPr algn="just">
              <a:lnSpc>
                <a:spcPct val="150000"/>
              </a:lnSpc>
            </a:pPr>
            <a:endParaRPr lang="pt-BR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7057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MATRIZ DE SALDOS CONTÁBEIS - MSC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Aqui no Espírito Santo, o TCEES faz o envio da MSC dos municípios para o </a:t>
            </a:r>
            <a:r>
              <a:rPr lang="pt-BR" sz="2800" b="1" dirty="0" err="1" smtClean="0"/>
              <a:t>Siconfi</a:t>
            </a:r>
            <a:r>
              <a:rPr lang="pt-BR" sz="2800" b="1" dirty="0" smtClean="0"/>
              <a:t>, tendo por base informações da Prestação de Contas Mensal (PCM);</a:t>
            </a:r>
            <a:endParaRPr lang="pt-BR" sz="1400" b="1" dirty="0" smtClean="0"/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O TCEES adota o Ementário da Receita, o Plano de Contas Estendido e a Tabela de Fontes da STN;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A STN não alterou o layout para </a:t>
            </a:r>
            <a:r>
              <a:rPr lang="pt-BR" sz="2800" b="1" dirty="0"/>
              <a:t>envio dos dados ao Tesouro Nacional por meio da </a:t>
            </a:r>
            <a:r>
              <a:rPr lang="pt-BR" sz="2800" b="1" dirty="0" smtClean="0"/>
              <a:t>MSC</a:t>
            </a:r>
            <a:r>
              <a:rPr lang="pt-BR" sz="3000" b="1" dirty="0" smtClean="0"/>
              <a:t>;</a:t>
            </a:r>
            <a:endParaRPr lang="pt-BR" sz="2000" b="1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9" y="137695"/>
            <a:ext cx="2061451" cy="114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CIDADES - CONTAS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O sistema CidadES-Contas é a ferramenta utilizado pelo TCEES para recebimentos das informações mensais sobre a execução orçamentária, financeira e patrimonial realizada por seus jurisdicionados.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b="1" dirty="0" smtClean="0"/>
              <a:t>O CidadES está preparado para receber as informações referente as alterações realizadas nos orçamentos e as execuções de despesas delas decorrentes.</a:t>
            </a:r>
            <a:endParaRPr lang="pt-BR" sz="2000" b="1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82" y="137694"/>
            <a:ext cx="2247184" cy="122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57657" y="5631677"/>
            <a:ext cx="61814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ROMÁRIO FIGUEIREDO </a:t>
            </a:r>
            <a:endParaRPr lang="pt-BR" sz="2400" b="1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AUDITOR DE CONTROLE EXTERNO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08810" y="2551881"/>
            <a:ext cx="4263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Obrigado e Boa tarde!</a:t>
            </a:r>
            <a:endParaRPr lang="pt-BR" sz="60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81684" y="5527343"/>
            <a:ext cx="616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romario.figueiredo@tcees.tc.br</a:t>
            </a:r>
          </a:p>
        </p:txBody>
      </p:sp>
    </p:spTree>
    <p:extLst>
      <p:ext uri="{BB962C8B-B14F-4D97-AF65-F5344CB8AC3E}">
        <p14:creationId xmlns:p14="http://schemas.microsoft.com/office/powerpoint/2010/main" val="6017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9" y="137695"/>
            <a:ext cx="108400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ORÇAMENTO PÚBLICO – CRÉDITOS ADICIONAIS</a:t>
            </a:r>
          </a:p>
          <a:p>
            <a:pPr lvl="2" algn="just">
              <a:lnSpc>
                <a:spcPct val="150000"/>
              </a:lnSpc>
            </a:pPr>
            <a:endParaRPr lang="pt-BR" sz="2800" b="1" dirty="0" smtClean="0"/>
          </a:p>
          <a:p>
            <a:pPr marL="0" lvl="2" algn="just">
              <a:lnSpc>
                <a:spcPct val="150000"/>
              </a:lnSpc>
            </a:pPr>
            <a:r>
              <a:rPr lang="pt-BR" sz="2800" b="1" dirty="0"/>
              <a:t>Essas alterações </a:t>
            </a:r>
            <a:r>
              <a:rPr lang="pt-BR" sz="2800" b="1" dirty="0" smtClean="0"/>
              <a:t>na </a:t>
            </a:r>
            <a:r>
              <a:rPr lang="pt-BR" sz="2800" b="1" dirty="0"/>
              <a:t>LOA podem ser feitas por meio dos </a:t>
            </a:r>
            <a:r>
              <a:rPr lang="pt-BR" sz="2800" b="1" dirty="0" smtClean="0">
                <a:solidFill>
                  <a:srgbClr val="002060"/>
                </a:solidFill>
              </a:rPr>
              <a:t>Créditos Adicionais </a:t>
            </a:r>
            <a:r>
              <a:rPr lang="pt-BR" sz="2800" b="1" dirty="0"/>
              <a:t>mas devem obedecer a um determinado regramento.</a:t>
            </a:r>
            <a:endParaRPr lang="pt-BR" b="1" dirty="0"/>
          </a:p>
          <a:p>
            <a:pPr marL="0" lvl="2" algn="just">
              <a:lnSpc>
                <a:spcPct val="150000"/>
              </a:lnSpc>
            </a:pPr>
            <a:endParaRPr lang="pt-BR" sz="2800" b="1" dirty="0" smtClean="0"/>
          </a:p>
          <a:p>
            <a:pPr marL="0" lvl="2" algn="just"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Créditos </a:t>
            </a:r>
            <a:r>
              <a:rPr lang="pt-BR" sz="2800" b="1" dirty="0">
                <a:solidFill>
                  <a:srgbClr val="002060"/>
                </a:solidFill>
              </a:rPr>
              <a:t>adicionais</a:t>
            </a:r>
            <a:r>
              <a:rPr lang="pt-BR" sz="2800" b="1" dirty="0"/>
              <a:t>, </a:t>
            </a:r>
            <a:r>
              <a:rPr lang="pt-BR" sz="2800" b="1" dirty="0" smtClean="0"/>
              <a:t>são </a:t>
            </a:r>
            <a:r>
              <a:rPr lang="pt-BR" sz="2800" b="1" dirty="0"/>
              <a:t>autorizações de despesa não computadas ou insuficientemente dotadas na Lei de Orçamento</a:t>
            </a:r>
            <a:r>
              <a:rPr lang="pt-BR" sz="2800" b="1" dirty="0" smtClean="0"/>
              <a:t>. </a:t>
            </a:r>
            <a:r>
              <a:rPr lang="pt-BR" sz="1600" b="1" dirty="0" smtClean="0"/>
              <a:t>(Lei 4.320/1964, art.40) </a:t>
            </a:r>
          </a:p>
        </p:txBody>
      </p:sp>
    </p:spTree>
    <p:extLst>
      <p:ext uri="{BB962C8B-B14F-4D97-AF65-F5344CB8AC3E}">
        <p14:creationId xmlns:p14="http://schemas.microsoft.com/office/powerpoint/2010/main" val="12292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868665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ORÇAMENTO PÚBLICO – CRÉDITOS ADICIONAIS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265422"/>
              </p:ext>
            </p:extLst>
          </p:nvPr>
        </p:nvGraphicFramePr>
        <p:xfrm>
          <a:off x="400774" y="1441206"/>
          <a:ext cx="11131584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39">
                  <a:extLst>
                    <a:ext uri="{9D8B030D-6E8A-4147-A177-3AD203B41FA5}">
                      <a16:colId xmlns:a16="http://schemas.microsoft.com/office/drawing/2014/main" val="775731803"/>
                    </a:ext>
                  </a:extLst>
                </a:gridCol>
                <a:gridCol w="7792045">
                  <a:extLst>
                    <a:ext uri="{9D8B030D-6E8A-4147-A177-3AD203B41FA5}">
                      <a16:colId xmlns:a16="http://schemas.microsoft.com/office/drawing/2014/main" val="213323093"/>
                    </a:ext>
                  </a:extLst>
                </a:gridCol>
              </a:tblGrid>
              <a:tr h="466147">
                <a:tc gridSpan="2">
                  <a:txBody>
                    <a:bodyPr/>
                    <a:lstStyle/>
                    <a:p>
                      <a:r>
                        <a:rPr lang="pt-BR" sz="2800" dirty="0" smtClean="0"/>
                        <a:t>Os</a:t>
                      </a:r>
                      <a:r>
                        <a:rPr lang="pt-BR" sz="2800" baseline="0" dirty="0" smtClean="0"/>
                        <a:t> créditos adicionais são classificados em: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682221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SUPLEMENTARES</a:t>
                      </a:r>
                      <a:endParaRPr lang="pt-B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800" b="1" dirty="0" smtClean="0"/>
                        <a:t>destinados a reforço de dotações orçamentárias</a:t>
                      </a:r>
                      <a:r>
                        <a:rPr lang="pt-BR" sz="2800" b="1" baseline="0" dirty="0" smtClean="0"/>
                        <a:t> existentes</a:t>
                      </a:r>
                    </a:p>
                    <a:p>
                      <a:pPr algn="just"/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709826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ESPECIAIS</a:t>
                      </a:r>
                      <a:endParaRPr lang="pt-B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800" b="1" dirty="0" smtClean="0"/>
                        <a:t>destinados a despesas para as quais não haja dotação orçamentária específica</a:t>
                      </a:r>
                    </a:p>
                    <a:p>
                      <a:pPr algn="just"/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405184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EXTRAORDINÁRIOS</a:t>
                      </a:r>
                      <a:endParaRPr lang="pt-B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800" b="1" dirty="0" smtClean="0"/>
                        <a:t>destinados a despesas imprevisíveis e urgentes, como as decorrentes de guerra, comoção interna ou calamidade pública </a:t>
                      </a:r>
                      <a:r>
                        <a:rPr lang="pt-BR" sz="1600" b="0" dirty="0" smtClean="0"/>
                        <a:t>(CF, art. 167, § 3º)</a:t>
                      </a:r>
                    </a:p>
                    <a:p>
                      <a:pPr algn="just"/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41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1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CRÉDITO EXTRAORDINÁRIO</a:t>
            </a:r>
          </a:p>
          <a:p>
            <a:pPr algn="just"/>
            <a:r>
              <a:rPr lang="pt-BR" sz="2800" b="1" dirty="0" smtClean="0">
                <a:solidFill>
                  <a:srgbClr val="002060"/>
                </a:solidFill>
              </a:rPr>
              <a:t>EXTRAORDINÁRIOS</a:t>
            </a:r>
            <a:r>
              <a:rPr lang="pt-BR" sz="2800" b="1" dirty="0" smtClean="0"/>
              <a:t> </a:t>
            </a:r>
            <a:r>
              <a:rPr lang="pt-BR" sz="2500" b="1" dirty="0" smtClean="0"/>
              <a:t>- </a:t>
            </a:r>
            <a:r>
              <a:rPr lang="pt-BR" sz="2500" dirty="0" smtClean="0"/>
              <a:t>destinados a despesas imprevisíveis e urgentes, como as decorrentes de guerra, comoção interna ou calamidade pública</a:t>
            </a:r>
            <a:r>
              <a:rPr lang="pt-BR" sz="2800" dirty="0" smtClean="0"/>
              <a:t>. </a:t>
            </a:r>
            <a:r>
              <a:rPr lang="pt-BR" sz="1600" dirty="0" smtClean="0"/>
              <a:t>(CF/1988, art. 167, § 3º)</a:t>
            </a:r>
          </a:p>
          <a:p>
            <a:pPr algn="just">
              <a:lnSpc>
                <a:spcPct val="150000"/>
              </a:lnSpc>
            </a:pPr>
            <a:endParaRPr lang="pt-BR" b="1" dirty="0"/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SITUAÇÕES DE ABERTURA: 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dirty="0" smtClean="0"/>
              <a:t>Para fazer face a despesas imprevisíveis, urgentes e de relevância;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dirty="0"/>
              <a:t>A</a:t>
            </a:r>
            <a:r>
              <a:rPr lang="pt-BR" sz="2800" b="1" dirty="0" smtClean="0"/>
              <a:t>bertos </a:t>
            </a:r>
            <a:r>
              <a:rPr lang="pt-BR" sz="2800" b="1" dirty="0"/>
              <a:t>por decreto do Poder Executivo, </a:t>
            </a:r>
            <a:r>
              <a:rPr lang="pt-BR" sz="2800" b="1" dirty="0" smtClean="0"/>
              <a:t>devendo ser </a:t>
            </a:r>
            <a:r>
              <a:rPr lang="pt-BR" sz="2800" b="1" dirty="0"/>
              <a:t>dado imediato conhecimento ao Poder Legislativo</a:t>
            </a:r>
            <a:r>
              <a:rPr lang="pt-BR" sz="2800" b="1" dirty="0" smtClean="0"/>
              <a:t>.</a:t>
            </a:r>
            <a:r>
              <a:rPr lang="pt-BR" dirty="0"/>
              <a:t> (</a:t>
            </a:r>
            <a:r>
              <a:rPr lang="pt-BR" dirty="0" smtClean="0"/>
              <a:t>Lei 4.320/1964, art. 44)</a:t>
            </a:r>
            <a:r>
              <a:rPr lang="pt-BR" sz="2800" b="1" dirty="0" smtClean="0"/>
              <a:t> </a:t>
            </a:r>
            <a:endParaRPr lang="pt-BR" sz="2800" b="1" dirty="0"/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dirty="0"/>
              <a:t>O Poder Legislativo não precisa necessariamente validar o Decreto;</a:t>
            </a:r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2145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CRÉDITO EXTRAORDINÁRIO</a:t>
            </a:r>
          </a:p>
          <a:p>
            <a:pPr algn="just"/>
            <a:r>
              <a:rPr lang="pt-BR" sz="2800" b="1" dirty="0" smtClean="0">
                <a:solidFill>
                  <a:srgbClr val="002060"/>
                </a:solidFill>
              </a:rPr>
              <a:t>EXTRAORDINÁRIOS</a:t>
            </a:r>
            <a:r>
              <a:rPr lang="pt-BR" sz="2800" b="1" dirty="0" smtClean="0"/>
              <a:t> </a:t>
            </a:r>
            <a:r>
              <a:rPr lang="pt-BR" sz="2500" b="1" dirty="0" smtClean="0"/>
              <a:t>- </a:t>
            </a:r>
            <a:r>
              <a:rPr lang="pt-BR" sz="2500" dirty="0" smtClean="0"/>
              <a:t>destinados a despesas imprevisíveis e urgentes, como as decorrentes de guerra, comoção interna ou calamidade pública</a:t>
            </a:r>
            <a:r>
              <a:rPr lang="pt-BR" sz="2800" dirty="0" smtClean="0"/>
              <a:t>. </a:t>
            </a:r>
            <a:r>
              <a:rPr lang="pt-BR" sz="1600" dirty="0" smtClean="0"/>
              <a:t>(CF/1988, art. 167, § 3º)</a:t>
            </a:r>
          </a:p>
          <a:p>
            <a:pPr algn="just">
              <a:lnSpc>
                <a:spcPct val="150000"/>
              </a:lnSpc>
            </a:pPr>
            <a:endParaRPr lang="pt-BR" b="1" dirty="0"/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Para </a:t>
            </a:r>
            <a:r>
              <a:rPr lang="pt-BR" sz="2800" b="1" dirty="0"/>
              <a:t>os </a:t>
            </a:r>
            <a:r>
              <a:rPr lang="pt-BR" sz="2800" b="1" dirty="0" smtClean="0"/>
              <a:t>municípios </a:t>
            </a:r>
            <a:r>
              <a:rPr lang="pt-BR" sz="2800" b="1" dirty="0"/>
              <a:t>nos quais houve a decretação de estado de calamidade pública, entende-se que </a:t>
            </a:r>
            <a:r>
              <a:rPr lang="pt-BR" sz="2800" b="1" dirty="0" smtClean="0"/>
              <a:t>a atual </a:t>
            </a:r>
            <a:r>
              <a:rPr lang="pt-BR" sz="2800" b="1" dirty="0"/>
              <a:t>situação de emergência de saúde </a:t>
            </a:r>
            <a:r>
              <a:rPr lang="pt-BR" sz="2800" b="1" dirty="0" smtClean="0"/>
              <a:t>pública gerada pela </a:t>
            </a:r>
            <a:r>
              <a:rPr lang="pt-BR" sz="2800" b="1" dirty="0"/>
              <a:t>COVID-19</a:t>
            </a:r>
            <a:r>
              <a:rPr lang="pt-BR" sz="2800" b="1" dirty="0" smtClean="0"/>
              <a:t> se enquadra nas </a:t>
            </a:r>
            <a:r>
              <a:rPr lang="pt-BR" sz="2800" b="1" dirty="0"/>
              <a:t>hipóteses </a:t>
            </a:r>
            <a:r>
              <a:rPr lang="pt-BR" sz="2800" b="1" dirty="0" smtClean="0"/>
              <a:t>previstas na </a:t>
            </a:r>
            <a:r>
              <a:rPr lang="pt-BR" sz="2800" b="1" dirty="0"/>
              <a:t>legislação para a abertura de </a:t>
            </a:r>
            <a:r>
              <a:rPr lang="pt-BR" sz="2800" b="1" dirty="0" smtClean="0">
                <a:solidFill>
                  <a:srgbClr val="002060"/>
                </a:solidFill>
              </a:rPr>
              <a:t>Crédito </a:t>
            </a:r>
            <a:r>
              <a:rPr lang="pt-BR" sz="2800" b="1" dirty="0">
                <a:solidFill>
                  <a:srgbClr val="002060"/>
                </a:solidFill>
              </a:rPr>
              <a:t>E</a:t>
            </a:r>
            <a:r>
              <a:rPr lang="pt-BR" sz="2800" b="1" dirty="0" smtClean="0">
                <a:solidFill>
                  <a:srgbClr val="002060"/>
                </a:solidFill>
              </a:rPr>
              <a:t>xtraordinário. </a:t>
            </a:r>
            <a:r>
              <a:rPr lang="pt-BR" sz="1600" b="1" dirty="0" smtClean="0"/>
              <a:t>(</a:t>
            </a:r>
            <a:r>
              <a:rPr lang="pt-BR" sz="1600" dirty="0"/>
              <a:t>Nota Técnica SEI </a:t>
            </a:r>
            <a:r>
              <a:rPr lang="pt-BR" sz="1600" dirty="0" smtClean="0"/>
              <a:t>12.774/2020/ME em 7/4/2020).</a:t>
            </a:r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8117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>
                <a:solidFill>
                  <a:srgbClr val="0070C0"/>
                </a:solidFill>
              </a:rPr>
              <a:t>CRÉDITO EXTRAORDINÁRIO</a:t>
            </a:r>
          </a:p>
          <a:p>
            <a:pPr algn="just"/>
            <a:r>
              <a:rPr lang="pt-BR" sz="2800" b="1" dirty="0" smtClean="0">
                <a:solidFill>
                  <a:srgbClr val="002060"/>
                </a:solidFill>
              </a:rPr>
              <a:t>EXTRAORDINÁRIOS</a:t>
            </a:r>
            <a:r>
              <a:rPr lang="pt-BR" sz="2800" b="1" dirty="0" smtClean="0"/>
              <a:t> </a:t>
            </a:r>
            <a:r>
              <a:rPr lang="pt-BR" sz="2500" b="1" dirty="0" smtClean="0"/>
              <a:t>- </a:t>
            </a:r>
            <a:r>
              <a:rPr lang="pt-BR" sz="2500" dirty="0"/>
              <a:t>destinados a despesas imprevisíveis e urgentes, como as decorrentes de guerra, comoção interna ou calamidade </a:t>
            </a:r>
            <a:r>
              <a:rPr lang="pt-BR" sz="2500" dirty="0" smtClean="0"/>
              <a:t>pública</a:t>
            </a:r>
            <a:r>
              <a:rPr lang="pt-BR" sz="2800" dirty="0" smtClean="0"/>
              <a:t>. </a:t>
            </a:r>
            <a:r>
              <a:rPr lang="pt-BR" sz="1600" dirty="0" smtClean="0"/>
              <a:t>(CF/88, art. 167, § 3º</a:t>
            </a:r>
            <a:r>
              <a:rPr lang="pt-BR" sz="1600" b="1" dirty="0" smtClean="0"/>
              <a:t>)</a:t>
            </a: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2400" b="1" dirty="0"/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dirty="0"/>
              <a:t>N</a:t>
            </a:r>
            <a:r>
              <a:rPr lang="pt-BR" sz="2800" b="1" dirty="0" smtClean="0"/>
              <a:t>a </a:t>
            </a:r>
            <a:r>
              <a:rPr lang="pt-BR" sz="2800" b="1" dirty="0"/>
              <a:t>abertura de </a:t>
            </a:r>
            <a:r>
              <a:rPr lang="pt-BR" sz="2800" b="1" u="sng" dirty="0"/>
              <a:t>créditos suplementares</a:t>
            </a:r>
            <a:r>
              <a:rPr lang="pt-BR" sz="2800" b="1" dirty="0"/>
              <a:t> ou </a:t>
            </a:r>
            <a:r>
              <a:rPr lang="pt-BR" sz="2800" b="1" u="sng" dirty="0"/>
              <a:t>especiais</a:t>
            </a:r>
            <a:r>
              <a:rPr lang="pt-BR" sz="2800" b="1" dirty="0"/>
              <a:t> </a:t>
            </a:r>
            <a:r>
              <a:rPr lang="pt-BR" sz="2800" b="1" dirty="0" smtClean="0"/>
              <a:t>exige-se:</a:t>
            </a:r>
          </a:p>
          <a:p>
            <a:pPr marL="1943100" lvl="3" indent="-571500" algn="just">
              <a:lnSpc>
                <a:spcPct val="150000"/>
              </a:lnSpc>
              <a:buFont typeface="+mj-lt"/>
              <a:buAutoNum type="alphaLcParenR"/>
            </a:pPr>
            <a:r>
              <a:rPr lang="pt-BR" sz="2800" b="1" dirty="0" smtClean="0"/>
              <a:t>prévia autorização </a:t>
            </a:r>
            <a:r>
              <a:rPr lang="pt-BR" sz="2800" b="1" dirty="0"/>
              <a:t>legislativa e </a:t>
            </a:r>
            <a:endParaRPr lang="pt-BR" sz="2800" b="1" dirty="0" smtClean="0"/>
          </a:p>
          <a:p>
            <a:pPr marL="1943100" lvl="3" indent="-571500" algn="just">
              <a:lnSpc>
                <a:spcPct val="150000"/>
              </a:lnSpc>
              <a:buAutoNum type="alphaLcParenR"/>
            </a:pPr>
            <a:r>
              <a:rPr lang="pt-BR" sz="2800" b="1" dirty="0" smtClean="0"/>
              <a:t>indicação </a:t>
            </a:r>
            <a:r>
              <a:rPr lang="pt-BR" sz="2800" b="1" dirty="0"/>
              <a:t>de recursos disponíveis,</a:t>
            </a:r>
            <a:r>
              <a:rPr lang="pt-BR" sz="1600" dirty="0"/>
              <a:t> </a:t>
            </a:r>
            <a:r>
              <a:rPr lang="pt-BR" sz="1600" dirty="0"/>
              <a:t>(anulação, excesso de arrecadação, superávit financeiro, etc.); </a:t>
            </a:r>
            <a:endParaRPr lang="pt-BR" sz="1600" dirty="0" smtClean="0"/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dirty="0" smtClean="0"/>
              <a:t>Já </a:t>
            </a:r>
            <a:r>
              <a:rPr lang="pt-BR" sz="2800" b="1" dirty="0" smtClean="0"/>
              <a:t>nos </a:t>
            </a:r>
            <a:r>
              <a:rPr lang="pt-BR" sz="2800" b="1" dirty="0" smtClean="0">
                <a:solidFill>
                  <a:srgbClr val="002060"/>
                </a:solidFill>
              </a:rPr>
              <a:t>Créditos Extraordinários </a:t>
            </a:r>
            <a:r>
              <a:rPr lang="pt-BR" sz="2800" b="1" dirty="0" smtClean="0"/>
              <a:t>essas exigências podem ser dispensadas. </a:t>
            </a:r>
            <a:r>
              <a:rPr lang="pt-BR" sz="1600" dirty="0"/>
              <a:t>(</a:t>
            </a:r>
            <a:r>
              <a:rPr lang="pt-BR" sz="1600" dirty="0" smtClean="0"/>
              <a:t>Lei 4.320/1964</a:t>
            </a:r>
            <a:r>
              <a:rPr lang="pt-BR" sz="1600" dirty="0"/>
              <a:t>, art. 42 e 43).</a:t>
            </a:r>
          </a:p>
        </p:txBody>
      </p:sp>
    </p:spTree>
    <p:extLst>
      <p:ext uri="{BB962C8B-B14F-4D97-AF65-F5344CB8AC3E}">
        <p14:creationId xmlns:p14="http://schemas.microsoft.com/office/powerpoint/2010/main" val="19613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>
                <a:solidFill>
                  <a:srgbClr val="0070C0"/>
                </a:solidFill>
              </a:rPr>
              <a:t>CRÉDITO EXTRAORDINÁRIO</a:t>
            </a:r>
          </a:p>
          <a:p>
            <a:pPr algn="just"/>
            <a:r>
              <a:rPr lang="pt-BR" sz="2800" b="1" dirty="0" smtClean="0">
                <a:solidFill>
                  <a:srgbClr val="002060"/>
                </a:solidFill>
              </a:rPr>
              <a:t>EXTRAORDINÁRIOS</a:t>
            </a:r>
            <a:r>
              <a:rPr lang="pt-BR" sz="2800" b="1" dirty="0" smtClean="0"/>
              <a:t> </a:t>
            </a:r>
            <a:r>
              <a:rPr lang="pt-BR" sz="2500" b="1" dirty="0" smtClean="0"/>
              <a:t>- </a:t>
            </a:r>
            <a:r>
              <a:rPr lang="pt-BR" sz="2500" dirty="0"/>
              <a:t>destinados a despesas imprevisíveis e urgentes, como as decorrentes de guerra, comoção interna ou calamidade </a:t>
            </a:r>
            <a:r>
              <a:rPr lang="pt-BR" sz="2500" dirty="0" smtClean="0"/>
              <a:t>pública</a:t>
            </a:r>
            <a:r>
              <a:rPr lang="pt-BR" sz="2800" dirty="0" smtClean="0"/>
              <a:t>. </a:t>
            </a:r>
            <a:r>
              <a:rPr lang="pt-BR" sz="1600" dirty="0" smtClean="0"/>
              <a:t>(CF/88, art. 167, § 3º</a:t>
            </a:r>
            <a:r>
              <a:rPr lang="pt-BR" sz="1600" b="1" dirty="0" smtClean="0"/>
              <a:t>)</a:t>
            </a: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2400" b="1" dirty="0"/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dirty="0"/>
              <a:t>É </a:t>
            </a:r>
            <a:r>
              <a:rPr lang="pt-BR" sz="2800" b="1" dirty="0" err="1"/>
              <a:t>inafastável</a:t>
            </a:r>
            <a:r>
              <a:rPr lang="pt-BR" sz="2800" b="1" dirty="0"/>
              <a:t> a observância da Lei Orgânica Municipal quanto às </a:t>
            </a:r>
            <a:r>
              <a:rPr lang="pt-BR" sz="2800" b="1" dirty="0" smtClean="0"/>
              <a:t>disposições </a:t>
            </a:r>
            <a:r>
              <a:rPr lang="pt-BR" sz="2800" b="1" dirty="0"/>
              <a:t>estabelecidas para a abertura de créditos extraordinários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0694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ROMÁRIO FIGUEIREDO 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75648" y="137695"/>
            <a:ext cx="1065435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>
                <a:solidFill>
                  <a:srgbClr val="0070C0"/>
                </a:solidFill>
              </a:rPr>
              <a:t>CRÉDITO EXTRAORDINÁRIO</a:t>
            </a:r>
          </a:p>
          <a:p>
            <a:pPr algn="just"/>
            <a:r>
              <a:rPr lang="pt-BR" sz="2800" b="1" dirty="0" smtClean="0">
                <a:solidFill>
                  <a:srgbClr val="002060"/>
                </a:solidFill>
              </a:rPr>
              <a:t>EXTRAORDINÁRIOS</a:t>
            </a:r>
            <a:r>
              <a:rPr lang="pt-BR" sz="2800" b="1" dirty="0" smtClean="0"/>
              <a:t> </a:t>
            </a:r>
            <a:r>
              <a:rPr lang="pt-BR" sz="2500" b="1" dirty="0" smtClean="0"/>
              <a:t>- </a:t>
            </a:r>
            <a:r>
              <a:rPr lang="pt-BR" sz="2500" dirty="0"/>
              <a:t>destinados a despesas imprevisíveis e urgentes, como as decorrentes de guerra, comoção interna ou calamidade </a:t>
            </a:r>
            <a:r>
              <a:rPr lang="pt-BR" sz="2500" dirty="0" smtClean="0"/>
              <a:t>pública</a:t>
            </a:r>
            <a:r>
              <a:rPr lang="pt-BR" sz="2800" dirty="0" smtClean="0"/>
              <a:t>. </a:t>
            </a:r>
            <a:r>
              <a:rPr lang="pt-BR" sz="1600" dirty="0" smtClean="0"/>
              <a:t>(CF/88, art. 167, § 3º</a:t>
            </a:r>
            <a:r>
              <a:rPr lang="pt-BR" sz="1600" b="1" dirty="0" smtClean="0"/>
              <a:t>)</a:t>
            </a: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2400" b="1" dirty="0"/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dirty="0" smtClean="0"/>
              <a:t>A necessidade de reconhecimento do Decreto de Emergência pelo Legislativo não se aplica para a abertura de </a:t>
            </a:r>
            <a:r>
              <a:rPr lang="pt-BR" sz="2800" b="1" dirty="0" smtClean="0">
                <a:solidFill>
                  <a:srgbClr val="002060"/>
                </a:solidFill>
              </a:rPr>
              <a:t>Créditos Extraordinários,</a:t>
            </a:r>
            <a:r>
              <a:rPr lang="pt-BR" sz="2800" b="1" dirty="0" smtClean="0"/>
              <a:t> mas tão somente para fins do art. 65 da LRF.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667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1389</Words>
  <Application>Microsoft Office PowerPoint</Application>
  <PresentationFormat>Widescreen</PresentationFormat>
  <Paragraphs>149</Paragraphs>
  <Slides>22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Romário Figueiredo</cp:lastModifiedBy>
  <cp:revision>121</cp:revision>
  <dcterms:created xsi:type="dcterms:W3CDTF">2019-12-06T19:40:08Z</dcterms:created>
  <dcterms:modified xsi:type="dcterms:W3CDTF">2020-05-21T18:43:26Z</dcterms:modified>
</cp:coreProperties>
</file>