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85" r:id="rId2"/>
    <p:sldId id="339" r:id="rId3"/>
    <p:sldId id="338" r:id="rId4"/>
    <p:sldId id="362" r:id="rId5"/>
    <p:sldId id="308" r:id="rId6"/>
    <p:sldId id="335" r:id="rId7"/>
    <p:sldId id="341" r:id="rId8"/>
    <p:sldId id="316" r:id="rId9"/>
    <p:sldId id="317" r:id="rId10"/>
    <p:sldId id="364" r:id="rId11"/>
    <p:sldId id="342" r:id="rId12"/>
    <p:sldId id="366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5" r:id="rId25"/>
    <p:sldId id="361" r:id="rId26"/>
    <p:sldId id="356" r:id="rId27"/>
    <p:sldId id="359" r:id="rId28"/>
    <p:sldId id="360" r:id="rId29"/>
    <p:sldId id="357" r:id="rId30"/>
    <p:sldId id="365" r:id="rId31"/>
    <p:sldId id="305" r:id="rId3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F3F3F3"/>
    <a:srgbClr val="C8E5F2"/>
    <a:srgbClr val="005698"/>
    <a:srgbClr val="1ED63D"/>
    <a:srgbClr val="032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47" autoAdjust="0"/>
    <p:restoredTop sz="94737"/>
  </p:normalViewPr>
  <p:slideViewPr>
    <p:cSldViewPr snapToGrid="0" snapToObjects="1">
      <p:cViewPr>
        <p:scale>
          <a:sx n="60" d="100"/>
          <a:sy n="60" d="100"/>
        </p:scale>
        <p:origin x="53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393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5DBB9-39FE-9444-A7FB-7AEACF74D5EA}" type="datetimeFigureOut">
              <a:rPr lang="pt-BR" smtClean="0"/>
              <a:t>18/09/2020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8A0BB-D40F-BD43-9AFE-99C6FB41E1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9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1271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408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46347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193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96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4430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18152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1581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16773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0995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476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43766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2794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61269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65312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28426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63821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92150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6522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5011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6880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2592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765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023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545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139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612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1033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65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7C5D920-5ADB-A547-A137-E6A10A8B6A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29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B43442B-5B9A-9944-8E9E-C4EBBAAEB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921A0D-7F0A-0749-A9D7-93CC555FD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361E2F-44CD-054C-BB3F-37BC3108E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A2289-C69A-0D4C-900A-4229BC719EE8}" type="datetimeFigureOut">
              <a:rPr lang="pt-BR" smtClean="0"/>
              <a:t>18/09/2020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43F167-A468-C445-BDEC-E33A63A0A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DC083B-E3E2-F54B-B318-6346D688E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6F5AA56-3719-9D40-A076-DB995CB287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90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643357" y="5765668"/>
            <a:ext cx="6181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Audiência Pública – setembro/2020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15278" y="314325"/>
            <a:ext cx="955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err="1" smtClean="0">
                <a:solidFill>
                  <a:schemeClr val="bg1"/>
                </a:solidFill>
              </a:rPr>
              <a:t>CidadES</a:t>
            </a:r>
            <a:r>
              <a:rPr lang="pt-BR" sz="5400" b="1" dirty="0" smtClean="0">
                <a:solidFill>
                  <a:schemeClr val="bg1"/>
                </a:solidFill>
              </a:rPr>
              <a:t> Contratação</a:t>
            </a:r>
          </a:p>
        </p:txBody>
      </p:sp>
    </p:spTree>
    <p:extLst>
      <p:ext uri="{BB962C8B-B14F-4D97-AF65-F5344CB8AC3E}">
        <p14:creationId xmlns:p14="http://schemas.microsoft.com/office/powerpoint/2010/main" val="297066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11930" y="19983"/>
            <a:ext cx="7758545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EDITAL DE LICITAÇÃO</a:t>
            </a:r>
            <a:endParaRPr lang="pt-BR" sz="3600" b="1" dirty="0">
              <a:solidFill>
                <a:srgbClr val="0070C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86688" y="1149919"/>
            <a:ext cx="10381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Composto de 12 estruturas (3 </a:t>
            </a:r>
            <a:r>
              <a:rPr lang="pt-BR" sz="2400" dirty="0" smtClean="0"/>
              <a:t>exclusivas </a:t>
            </a:r>
            <a:r>
              <a:rPr lang="pt-BR" sz="2400" dirty="0" smtClean="0"/>
              <a:t>para </a:t>
            </a:r>
            <a:r>
              <a:rPr lang="pt-BR" sz="2400" dirty="0" smtClean="0"/>
              <a:t>Obras </a:t>
            </a:r>
            <a:r>
              <a:rPr lang="pt-BR" sz="2400" dirty="0" smtClean="0"/>
              <a:t>e Serviços de Engenharia</a:t>
            </a:r>
            <a:r>
              <a:rPr lang="pt-BR" sz="2400" dirty="0" smtClean="0"/>
              <a:t>);</a:t>
            </a:r>
            <a:endParaRPr lang="pt-BR" sz="2400" dirty="0" smtClean="0"/>
          </a:p>
        </p:txBody>
      </p:sp>
      <p:sp>
        <p:nvSpPr>
          <p:cNvPr id="4" name="Retângulo Arredondado 3"/>
          <p:cNvSpPr/>
          <p:nvPr/>
        </p:nvSpPr>
        <p:spPr>
          <a:xfrm>
            <a:off x="4970204" y="2753031"/>
            <a:ext cx="1976284" cy="279236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Contratação</a:t>
            </a:r>
            <a:endParaRPr lang="pt-BR" dirty="0"/>
          </a:p>
        </p:txBody>
      </p:sp>
      <p:sp>
        <p:nvSpPr>
          <p:cNvPr id="5" name="Retângulo Arredondado 4"/>
          <p:cNvSpPr/>
          <p:nvPr/>
        </p:nvSpPr>
        <p:spPr>
          <a:xfrm>
            <a:off x="7718317" y="3738714"/>
            <a:ext cx="1563329" cy="8259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err="1" smtClean="0"/>
              <a:t>LoteEdital</a:t>
            </a:r>
            <a:endParaRPr lang="pt-BR" sz="2000" dirty="0"/>
          </a:p>
        </p:txBody>
      </p:sp>
      <p:sp>
        <p:nvSpPr>
          <p:cNvPr id="7" name="Retângulo Arredondado 6"/>
          <p:cNvSpPr/>
          <p:nvPr/>
        </p:nvSpPr>
        <p:spPr>
          <a:xfrm>
            <a:off x="10023978" y="3736259"/>
            <a:ext cx="1563329" cy="8259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err="1" smtClean="0"/>
              <a:t>ItemEdital</a:t>
            </a:r>
            <a:endParaRPr lang="pt-BR" sz="2000" dirty="0"/>
          </a:p>
        </p:txBody>
      </p:sp>
      <p:sp>
        <p:nvSpPr>
          <p:cNvPr id="8" name="Retângulo Arredondado 7"/>
          <p:cNvSpPr/>
          <p:nvPr/>
        </p:nvSpPr>
        <p:spPr>
          <a:xfrm>
            <a:off x="1268354" y="2222952"/>
            <a:ext cx="2403990" cy="8259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err="1" smtClean="0"/>
              <a:t>MatrizResponsaveisEdital</a:t>
            </a:r>
            <a:endParaRPr lang="pt-BR" sz="2000" dirty="0"/>
          </a:p>
        </p:txBody>
      </p:sp>
      <p:cxnSp>
        <p:nvCxnSpPr>
          <p:cNvPr id="9" name="Conector de Seta Reta 8"/>
          <p:cNvCxnSpPr>
            <a:stCxn id="4" idx="3"/>
            <a:endCxn id="5" idx="1"/>
          </p:cNvCxnSpPr>
          <p:nvPr/>
        </p:nvCxnSpPr>
        <p:spPr>
          <a:xfrm>
            <a:off x="6946488" y="4149212"/>
            <a:ext cx="771829" cy="2456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>
            <a:stCxn id="5" idx="3"/>
            <a:endCxn id="7" idx="1"/>
          </p:cNvCxnSpPr>
          <p:nvPr/>
        </p:nvCxnSpPr>
        <p:spPr>
          <a:xfrm flipV="1">
            <a:off x="9281646" y="4149213"/>
            <a:ext cx="742332" cy="2455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>
            <a:stCxn id="8" idx="3"/>
            <a:endCxn id="4" idx="1"/>
          </p:cNvCxnSpPr>
          <p:nvPr/>
        </p:nvCxnSpPr>
        <p:spPr>
          <a:xfrm>
            <a:off x="3672344" y="2635906"/>
            <a:ext cx="1297860" cy="1513306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Retângulo Arredondado 11"/>
          <p:cNvSpPr/>
          <p:nvPr/>
        </p:nvSpPr>
        <p:spPr>
          <a:xfrm>
            <a:off x="7558541" y="5370869"/>
            <a:ext cx="1882880" cy="8259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err="1" smtClean="0"/>
              <a:t>BemVinculadorContratacao</a:t>
            </a:r>
            <a:endParaRPr lang="pt-BR" sz="2000" dirty="0"/>
          </a:p>
        </p:txBody>
      </p:sp>
      <p:cxnSp>
        <p:nvCxnSpPr>
          <p:cNvPr id="13" name="Conector de Seta Reta 12"/>
          <p:cNvCxnSpPr>
            <a:stCxn id="5" idx="2"/>
            <a:endCxn id="12" idx="0"/>
          </p:cNvCxnSpPr>
          <p:nvPr/>
        </p:nvCxnSpPr>
        <p:spPr>
          <a:xfrm flipH="1">
            <a:off x="8499981" y="4564622"/>
            <a:ext cx="1" cy="806247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Retângulo Arredondado 13"/>
          <p:cNvSpPr/>
          <p:nvPr/>
        </p:nvSpPr>
        <p:spPr>
          <a:xfrm>
            <a:off x="1284332" y="5249564"/>
            <a:ext cx="2372034" cy="8259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err="1" smtClean="0"/>
              <a:t>SubTipoContratacao</a:t>
            </a:r>
            <a:endParaRPr lang="pt-BR" sz="2000" dirty="0"/>
          </a:p>
        </p:txBody>
      </p:sp>
      <p:cxnSp>
        <p:nvCxnSpPr>
          <p:cNvPr id="15" name="Conector de Seta Reta 14"/>
          <p:cNvCxnSpPr>
            <a:stCxn id="4" idx="1"/>
            <a:endCxn id="14" idx="3"/>
          </p:cNvCxnSpPr>
          <p:nvPr/>
        </p:nvCxnSpPr>
        <p:spPr>
          <a:xfrm flipH="1">
            <a:off x="3656366" y="4149212"/>
            <a:ext cx="1313838" cy="1513306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Retângulo Arredondado 15"/>
          <p:cNvSpPr/>
          <p:nvPr/>
        </p:nvSpPr>
        <p:spPr>
          <a:xfrm>
            <a:off x="7617534" y="2101281"/>
            <a:ext cx="1723103" cy="8259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Cronograma</a:t>
            </a:r>
          </a:p>
          <a:p>
            <a:pPr algn="ctr"/>
            <a:r>
              <a:rPr lang="pt-BR" sz="2000" dirty="0" err="1" smtClean="0"/>
              <a:t>ExecucaoLote</a:t>
            </a:r>
            <a:endParaRPr lang="pt-BR" sz="2000" dirty="0"/>
          </a:p>
        </p:txBody>
      </p:sp>
      <p:cxnSp>
        <p:nvCxnSpPr>
          <p:cNvPr id="17" name="Conector de Seta Reta 16"/>
          <p:cNvCxnSpPr>
            <a:stCxn id="16" idx="2"/>
            <a:endCxn id="5" idx="0"/>
          </p:cNvCxnSpPr>
          <p:nvPr/>
        </p:nvCxnSpPr>
        <p:spPr>
          <a:xfrm>
            <a:off x="8479086" y="2927189"/>
            <a:ext cx="20896" cy="811525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Retângulo Arredondado 17"/>
          <p:cNvSpPr/>
          <p:nvPr/>
        </p:nvSpPr>
        <p:spPr>
          <a:xfrm>
            <a:off x="1268354" y="3738714"/>
            <a:ext cx="2403990" cy="8259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err="1" smtClean="0"/>
              <a:t>Orcamento</a:t>
            </a:r>
            <a:endParaRPr lang="pt-BR" sz="2000" dirty="0" smtClean="0"/>
          </a:p>
          <a:p>
            <a:pPr algn="ctr"/>
            <a:r>
              <a:rPr lang="pt-BR" sz="2000" dirty="0" err="1" smtClean="0"/>
              <a:t>Contratacao</a:t>
            </a:r>
            <a:endParaRPr lang="pt-BR" sz="2000" dirty="0"/>
          </a:p>
        </p:txBody>
      </p:sp>
      <p:cxnSp>
        <p:nvCxnSpPr>
          <p:cNvPr id="19" name="Conector de Seta Reta 18"/>
          <p:cNvCxnSpPr>
            <a:stCxn id="18" idx="3"/>
            <a:endCxn id="4" idx="1"/>
          </p:cNvCxnSpPr>
          <p:nvPr/>
        </p:nvCxnSpPr>
        <p:spPr>
          <a:xfrm flipV="1">
            <a:off x="3672344" y="4149212"/>
            <a:ext cx="1297860" cy="2456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Retângulo Arredondado 19"/>
          <p:cNvSpPr/>
          <p:nvPr/>
        </p:nvSpPr>
        <p:spPr>
          <a:xfrm>
            <a:off x="9958580" y="2101281"/>
            <a:ext cx="1704031" cy="8259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Pesquisa</a:t>
            </a:r>
          </a:p>
          <a:p>
            <a:pPr algn="ctr"/>
            <a:r>
              <a:rPr lang="pt-BR" sz="2000" dirty="0" err="1" smtClean="0"/>
              <a:t>MercadoItem</a:t>
            </a:r>
            <a:endParaRPr lang="pt-BR" sz="2000" dirty="0"/>
          </a:p>
        </p:txBody>
      </p:sp>
      <p:cxnSp>
        <p:nvCxnSpPr>
          <p:cNvPr id="21" name="Conector de Seta Reta 20"/>
          <p:cNvCxnSpPr>
            <a:stCxn id="20" idx="2"/>
            <a:endCxn id="7" idx="0"/>
          </p:cNvCxnSpPr>
          <p:nvPr/>
        </p:nvCxnSpPr>
        <p:spPr>
          <a:xfrm flipH="1">
            <a:off x="10805643" y="2927189"/>
            <a:ext cx="4953" cy="80907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22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4" grpId="0" animBg="1"/>
      <p:bldP spid="5" grpId="0" animBg="1"/>
      <p:bldP spid="7" grpId="0" animBg="1"/>
      <p:bldP spid="8" grpId="0" animBg="1"/>
      <p:bldP spid="12" grpId="0" animBg="1"/>
      <p:bldP spid="14" grpId="0" animBg="1"/>
      <p:bldP spid="16" grpId="0" animBg="1"/>
      <p:bldP spid="18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360214" y="942109"/>
            <a:ext cx="1856514" cy="10668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do Edital</a:t>
            </a:r>
            <a:endParaRPr lang="pt-BR" sz="2000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2881745" y="900542"/>
            <a:ext cx="2646222" cy="1108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EditalLicitacao.xml</a:t>
            </a:r>
            <a:endParaRPr lang="pt-BR" sz="2400" dirty="0"/>
          </a:p>
        </p:txBody>
      </p:sp>
      <p:sp>
        <p:nvSpPr>
          <p:cNvPr id="16" name="Seta para a Direita 15"/>
          <p:cNvSpPr/>
          <p:nvPr/>
        </p:nvSpPr>
        <p:spPr>
          <a:xfrm>
            <a:off x="2327566" y="1316177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6144487" y="845121"/>
            <a:ext cx="2376064" cy="120534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do Resultado da Licitação</a:t>
            </a:r>
            <a:endParaRPr lang="pt-BR" sz="2000" dirty="0"/>
          </a:p>
        </p:txBody>
      </p:sp>
      <p:sp>
        <p:nvSpPr>
          <p:cNvPr id="7" name="Seta para a Direita 6"/>
          <p:cNvSpPr/>
          <p:nvPr/>
        </p:nvSpPr>
        <p:spPr>
          <a:xfrm>
            <a:off x="5652660" y="1316176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Arredondado 7"/>
          <p:cNvSpPr/>
          <p:nvPr/>
        </p:nvSpPr>
        <p:spPr>
          <a:xfrm>
            <a:off x="9254829" y="914393"/>
            <a:ext cx="2521528" cy="1108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Licitacao.xml</a:t>
            </a:r>
            <a:endParaRPr lang="pt-BR" sz="2400" dirty="0"/>
          </a:p>
        </p:txBody>
      </p:sp>
      <p:sp>
        <p:nvSpPr>
          <p:cNvPr id="9" name="Seta para a Direita 8"/>
          <p:cNvSpPr/>
          <p:nvPr/>
        </p:nvSpPr>
        <p:spPr>
          <a:xfrm>
            <a:off x="8631382" y="1330029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598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11930" y="19983"/>
            <a:ext cx="7758545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LICITAÇÃO</a:t>
            </a:r>
            <a:endParaRPr lang="pt-BR" sz="3600" b="1" dirty="0">
              <a:solidFill>
                <a:srgbClr val="0070C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86688" y="1149919"/>
            <a:ext cx="10381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Composto de </a:t>
            </a:r>
            <a:r>
              <a:rPr lang="pt-BR" sz="2400" dirty="0" smtClean="0"/>
              <a:t>12 estruturas (1 exclusivas </a:t>
            </a:r>
            <a:r>
              <a:rPr lang="pt-BR" sz="2400" dirty="0" smtClean="0"/>
              <a:t>para </a:t>
            </a:r>
            <a:r>
              <a:rPr lang="pt-BR" sz="2400" dirty="0" smtClean="0"/>
              <a:t>Obras </a:t>
            </a:r>
            <a:r>
              <a:rPr lang="pt-BR" sz="2400" dirty="0" smtClean="0"/>
              <a:t>e Serviços de Engenharia</a:t>
            </a:r>
            <a:r>
              <a:rPr lang="pt-BR" sz="2400" dirty="0" smtClean="0"/>
              <a:t>);</a:t>
            </a:r>
            <a:endParaRPr lang="pt-BR" sz="2400" dirty="0" smtClean="0"/>
          </a:p>
        </p:txBody>
      </p:sp>
      <p:sp>
        <p:nvSpPr>
          <p:cNvPr id="4" name="Retângulo Arredondado 3"/>
          <p:cNvSpPr/>
          <p:nvPr/>
        </p:nvSpPr>
        <p:spPr>
          <a:xfrm>
            <a:off x="4849505" y="3736259"/>
            <a:ext cx="1976284" cy="8234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Licitante</a:t>
            </a:r>
          </a:p>
          <a:p>
            <a:pPr algn="ctr"/>
            <a:r>
              <a:rPr lang="pt-BR" sz="2000" dirty="0" smtClean="0"/>
              <a:t>Participante</a:t>
            </a:r>
            <a:endParaRPr lang="pt-BR" dirty="0"/>
          </a:p>
        </p:txBody>
      </p:sp>
      <p:sp>
        <p:nvSpPr>
          <p:cNvPr id="5" name="Retângulo Arredondado 4"/>
          <p:cNvSpPr/>
          <p:nvPr/>
        </p:nvSpPr>
        <p:spPr>
          <a:xfrm>
            <a:off x="7718317" y="3738714"/>
            <a:ext cx="1746525" cy="8259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err="1" smtClean="0"/>
              <a:t>Avaliacao</a:t>
            </a:r>
            <a:endParaRPr lang="pt-BR" sz="2000" dirty="0" smtClean="0"/>
          </a:p>
          <a:p>
            <a:pPr algn="ctr"/>
            <a:r>
              <a:rPr lang="pt-BR" sz="2000" dirty="0" err="1" smtClean="0"/>
              <a:t>PropostaLote</a:t>
            </a:r>
            <a:endParaRPr lang="pt-BR" sz="2000" dirty="0"/>
          </a:p>
        </p:txBody>
      </p:sp>
      <p:sp>
        <p:nvSpPr>
          <p:cNvPr id="7" name="Retângulo Arredondado 6"/>
          <p:cNvSpPr/>
          <p:nvPr/>
        </p:nvSpPr>
        <p:spPr>
          <a:xfrm>
            <a:off x="10168356" y="3736259"/>
            <a:ext cx="1734885" cy="8259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err="1"/>
              <a:t>Avaliacao</a:t>
            </a:r>
            <a:endParaRPr lang="pt-BR" sz="2000" dirty="0"/>
          </a:p>
          <a:p>
            <a:pPr algn="ctr"/>
            <a:r>
              <a:rPr lang="pt-BR" sz="2000" dirty="0" err="1"/>
              <a:t>Proposta</a:t>
            </a:r>
            <a:r>
              <a:rPr lang="pt-BR" sz="2000" dirty="0" err="1" smtClean="0"/>
              <a:t>Item</a:t>
            </a:r>
            <a:endParaRPr lang="pt-BR" sz="2000" dirty="0"/>
          </a:p>
        </p:txBody>
      </p:sp>
      <p:sp>
        <p:nvSpPr>
          <p:cNvPr id="8" name="Retângulo Arredondado 7"/>
          <p:cNvSpPr/>
          <p:nvPr/>
        </p:nvSpPr>
        <p:spPr>
          <a:xfrm>
            <a:off x="1634604" y="3733804"/>
            <a:ext cx="2403990" cy="8259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err="1" smtClean="0"/>
              <a:t>MatrizResponsaveisLicitacao</a:t>
            </a:r>
            <a:endParaRPr lang="pt-BR" sz="2000" dirty="0"/>
          </a:p>
        </p:txBody>
      </p:sp>
      <p:cxnSp>
        <p:nvCxnSpPr>
          <p:cNvPr id="9" name="Conector de Seta Reta 8"/>
          <p:cNvCxnSpPr>
            <a:stCxn id="4" idx="3"/>
            <a:endCxn id="5" idx="1"/>
          </p:cNvCxnSpPr>
          <p:nvPr/>
        </p:nvCxnSpPr>
        <p:spPr>
          <a:xfrm>
            <a:off x="6825789" y="4147986"/>
            <a:ext cx="892528" cy="3682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>
            <a:stCxn id="5" idx="3"/>
            <a:endCxn id="7" idx="1"/>
          </p:cNvCxnSpPr>
          <p:nvPr/>
        </p:nvCxnSpPr>
        <p:spPr>
          <a:xfrm flipV="1">
            <a:off x="9464842" y="4149213"/>
            <a:ext cx="703514" cy="2455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Retângulo Arredondado 15"/>
          <p:cNvSpPr/>
          <p:nvPr/>
        </p:nvSpPr>
        <p:spPr>
          <a:xfrm>
            <a:off x="7569408" y="2022083"/>
            <a:ext cx="2052941" cy="9051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Cronograma</a:t>
            </a:r>
          </a:p>
          <a:p>
            <a:pPr algn="ctr"/>
            <a:r>
              <a:rPr lang="pt-BR" sz="2000" dirty="0" err="1" smtClean="0"/>
              <a:t>Execucao</a:t>
            </a:r>
            <a:endParaRPr lang="pt-BR" sz="2000" dirty="0" smtClean="0"/>
          </a:p>
          <a:p>
            <a:pPr algn="ctr"/>
            <a:r>
              <a:rPr lang="pt-BR" sz="2000" dirty="0" err="1" smtClean="0"/>
              <a:t>PropostaLote</a:t>
            </a:r>
            <a:endParaRPr lang="pt-BR" sz="2000" dirty="0"/>
          </a:p>
        </p:txBody>
      </p:sp>
      <p:cxnSp>
        <p:nvCxnSpPr>
          <p:cNvPr id="17" name="Conector de Seta Reta 16"/>
          <p:cNvCxnSpPr>
            <a:stCxn id="16" idx="2"/>
            <a:endCxn id="5" idx="0"/>
          </p:cNvCxnSpPr>
          <p:nvPr/>
        </p:nvCxnSpPr>
        <p:spPr>
          <a:xfrm flipH="1">
            <a:off x="8591580" y="2927189"/>
            <a:ext cx="4299" cy="811525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>
            <a:stCxn id="25" idx="0"/>
            <a:endCxn id="4" idx="2"/>
          </p:cNvCxnSpPr>
          <p:nvPr/>
        </p:nvCxnSpPr>
        <p:spPr>
          <a:xfrm flipH="1" flipV="1">
            <a:off x="5837647" y="4559712"/>
            <a:ext cx="16042" cy="885031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Retângulo Arredondado 24"/>
          <p:cNvSpPr/>
          <p:nvPr/>
        </p:nvSpPr>
        <p:spPr>
          <a:xfrm>
            <a:off x="4865547" y="5444743"/>
            <a:ext cx="1976284" cy="8234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Resultado</a:t>
            </a:r>
          </a:p>
          <a:p>
            <a:pPr algn="ctr"/>
            <a:r>
              <a:rPr lang="pt-BR" sz="2000" dirty="0" err="1" smtClean="0"/>
              <a:t>Licitacao</a:t>
            </a:r>
            <a:endParaRPr lang="pt-BR" dirty="0"/>
          </a:p>
        </p:txBody>
      </p:sp>
      <p:sp>
        <p:nvSpPr>
          <p:cNvPr id="29" name="Retângulo Arredondado 28"/>
          <p:cNvSpPr/>
          <p:nvPr/>
        </p:nvSpPr>
        <p:spPr>
          <a:xfrm>
            <a:off x="4803060" y="2027775"/>
            <a:ext cx="1976284" cy="8234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Licitante</a:t>
            </a:r>
          </a:p>
          <a:p>
            <a:pPr algn="ctr"/>
            <a:r>
              <a:rPr lang="pt-BR" sz="2000" dirty="0" smtClean="0"/>
              <a:t>Impedido</a:t>
            </a:r>
            <a:endParaRPr lang="pt-BR" dirty="0"/>
          </a:p>
        </p:txBody>
      </p:sp>
      <p:sp>
        <p:nvSpPr>
          <p:cNvPr id="31" name="Texto Explicativo 1 30"/>
          <p:cNvSpPr/>
          <p:nvPr/>
        </p:nvSpPr>
        <p:spPr>
          <a:xfrm>
            <a:off x="172062" y="4808465"/>
            <a:ext cx="2518611" cy="1873467"/>
          </a:xfrm>
          <a:prstGeom prst="borderCallout1">
            <a:avLst>
              <a:gd name="adj1" fmla="val 50172"/>
              <a:gd name="adj2" fmla="val 100439"/>
              <a:gd name="adj3" fmla="val -13260"/>
              <a:gd name="adj4" fmla="val 12515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Habilitação </a:t>
            </a:r>
            <a:r>
              <a:rPr lang="pt-BR" sz="2000" dirty="0"/>
              <a:t>dos licitantes, </a:t>
            </a:r>
            <a:r>
              <a:rPr lang="pt-BR" sz="2000" dirty="0" smtClean="0"/>
              <a:t>Classificação </a:t>
            </a:r>
            <a:r>
              <a:rPr lang="pt-BR" sz="2000" dirty="0"/>
              <a:t>das propostas, </a:t>
            </a:r>
            <a:r>
              <a:rPr lang="pt-BR" sz="2000" dirty="0" smtClean="0"/>
              <a:t>Homologação</a:t>
            </a:r>
            <a:r>
              <a:rPr lang="pt-BR" sz="2000" dirty="0"/>
              <a:t>, </a:t>
            </a:r>
            <a:r>
              <a:rPr lang="pt-BR" sz="2000" dirty="0" smtClean="0"/>
              <a:t>Adjudicação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52342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6" grpId="0" animBg="1"/>
      <p:bldP spid="25" grpId="0" animBg="1"/>
      <p:bldP spid="29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360214" y="942109"/>
            <a:ext cx="1856514" cy="10668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do Edital</a:t>
            </a:r>
            <a:endParaRPr lang="pt-BR" sz="2000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2881745" y="900542"/>
            <a:ext cx="2646222" cy="1108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EditalLicitacao.xml</a:t>
            </a:r>
            <a:endParaRPr lang="pt-BR" sz="2400" dirty="0"/>
          </a:p>
        </p:txBody>
      </p:sp>
      <p:sp>
        <p:nvSpPr>
          <p:cNvPr id="16" name="Seta para a Direita 15"/>
          <p:cNvSpPr/>
          <p:nvPr/>
        </p:nvSpPr>
        <p:spPr>
          <a:xfrm>
            <a:off x="2327566" y="1316177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6144487" y="845121"/>
            <a:ext cx="2376064" cy="120534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do Resultado da Licitação</a:t>
            </a:r>
            <a:endParaRPr lang="pt-BR" sz="2000" dirty="0"/>
          </a:p>
        </p:txBody>
      </p:sp>
      <p:sp>
        <p:nvSpPr>
          <p:cNvPr id="7" name="Seta para a Direita 6"/>
          <p:cNvSpPr/>
          <p:nvPr/>
        </p:nvSpPr>
        <p:spPr>
          <a:xfrm>
            <a:off x="5652660" y="1316176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Arredondado 7"/>
          <p:cNvSpPr/>
          <p:nvPr/>
        </p:nvSpPr>
        <p:spPr>
          <a:xfrm>
            <a:off x="9254829" y="914393"/>
            <a:ext cx="2521528" cy="1108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Licitacao.xml</a:t>
            </a:r>
            <a:endParaRPr lang="pt-BR" sz="2400" dirty="0"/>
          </a:p>
        </p:txBody>
      </p:sp>
      <p:sp>
        <p:nvSpPr>
          <p:cNvPr id="9" name="Seta para a Direita 8"/>
          <p:cNvSpPr/>
          <p:nvPr/>
        </p:nvSpPr>
        <p:spPr>
          <a:xfrm>
            <a:off x="8631382" y="1330029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1046018" y="2757050"/>
            <a:ext cx="2376064" cy="120534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do Instrumento Contratual</a:t>
            </a:r>
            <a:endParaRPr lang="pt-BR" sz="2000" dirty="0"/>
          </a:p>
        </p:txBody>
      </p:sp>
      <p:sp>
        <p:nvSpPr>
          <p:cNvPr id="11" name="Seta para a Direita 10"/>
          <p:cNvSpPr/>
          <p:nvPr/>
        </p:nvSpPr>
        <p:spPr>
          <a:xfrm>
            <a:off x="554191" y="3228105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Arredondado 11"/>
          <p:cNvSpPr/>
          <p:nvPr/>
        </p:nvSpPr>
        <p:spPr>
          <a:xfrm>
            <a:off x="4156360" y="2826322"/>
            <a:ext cx="3768440" cy="9144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InstrumentoContratual.xml</a:t>
            </a:r>
            <a:endParaRPr lang="pt-BR" sz="2400" dirty="0"/>
          </a:p>
        </p:txBody>
      </p:sp>
      <p:sp>
        <p:nvSpPr>
          <p:cNvPr id="14" name="Seta para a Direita 13"/>
          <p:cNvSpPr/>
          <p:nvPr/>
        </p:nvSpPr>
        <p:spPr>
          <a:xfrm>
            <a:off x="3532913" y="3241958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055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85788" y="137695"/>
            <a:ext cx="11301412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INSTRUMENTO CONTRATUAL</a:t>
            </a:r>
            <a:endParaRPr lang="pt-BR" sz="2800" b="1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85788" y="1482433"/>
            <a:ext cx="1092733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/>
              <a:t>Composto de </a:t>
            </a:r>
            <a:r>
              <a:rPr lang="pt-BR" sz="2400" dirty="0" smtClean="0"/>
              <a:t>11 estruturas (3 </a:t>
            </a:r>
            <a:r>
              <a:rPr lang="pt-BR" sz="2400" dirty="0" smtClean="0"/>
              <a:t>exclusivas Obras </a:t>
            </a:r>
            <a:r>
              <a:rPr lang="pt-BR" sz="2400" dirty="0" smtClean="0"/>
              <a:t>e Serviços de Engenharia);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Estruturas </a:t>
            </a:r>
            <a:r>
              <a:rPr lang="pt-BR" sz="2400" dirty="0" smtClean="0"/>
              <a:t>para dados referentes à alteração do termo contratual (termo aditivo e termo de </a:t>
            </a:r>
            <a:r>
              <a:rPr lang="pt-BR" sz="2400" dirty="0" err="1" smtClean="0"/>
              <a:t>apostilamento</a:t>
            </a:r>
            <a:r>
              <a:rPr lang="pt-BR" sz="2400" dirty="0" smtClean="0"/>
              <a:t>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Surge </a:t>
            </a:r>
            <a:r>
              <a:rPr lang="pt-BR" sz="2400" dirty="0" smtClean="0"/>
              <a:t>o campo </a:t>
            </a:r>
            <a:r>
              <a:rPr lang="pt-BR" sz="2400" b="1" dirty="0" err="1" smtClean="0"/>
              <a:t>UnidadeGestoraGerenciadora</a:t>
            </a:r>
            <a:r>
              <a:rPr lang="pt-BR" sz="2400" dirty="0" smtClean="0"/>
              <a:t> que realizou as fases de edital e de licitação, podendo ser distinta da UG que celebra o instrumento contratual;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Na </a:t>
            </a:r>
            <a:r>
              <a:rPr lang="pt-BR" sz="2400" dirty="0"/>
              <a:t>estrutura </a:t>
            </a:r>
            <a:r>
              <a:rPr lang="pt-BR" sz="2400" dirty="0" err="1" smtClean="0"/>
              <a:t>MatrizResponsavelInstrumentoContratual</a:t>
            </a:r>
            <a:r>
              <a:rPr lang="pt-BR" sz="2400" dirty="0" smtClean="0"/>
              <a:t> </a:t>
            </a:r>
            <a:r>
              <a:rPr lang="pt-BR" sz="2400" dirty="0"/>
              <a:t>deverão ser informados os responsáveis pelos atos praticados nesta fase </a:t>
            </a:r>
            <a:r>
              <a:rPr lang="pt-BR" sz="2400" dirty="0" smtClean="0"/>
              <a:t>(justificativa/autorização para termo aditivo contratual);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1407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360214" y="942109"/>
            <a:ext cx="1856514" cy="10668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do Edital</a:t>
            </a:r>
            <a:endParaRPr lang="pt-BR" sz="2000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2881745" y="900542"/>
            <a:ext cx="2646222" cy="1108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EditalLicitacao.xml</a:t>
            </a:r>
            <a:endParaRPr lang="pt-BR" sz="2400" dirty="0"/>
          </a:p>
        </p:txBody>
      </p:sp>
      <p:sp>
        <p:nvSpPr>
          <p:cNvPr id="16" name="Seta para a Direita 15"/>
          <p:cNvSpPr/>
          <p:nvPr/>
        </p:nvSpPr>
        <p:spPr>
          <a:xfrm>
            <a:off x="2365667" y="1316177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6144487" y="845121"/>
            <a:ext cx="2376064" cy="120534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do Resultado da Licitação</a:t>
            </a:r>
            <a:endParaRPr lang="pt-BR" sz="2000" dirty="0"/>
          </a:p>
        </p:txBody>
      </p:sp>
      <p:sp>
        <p:nvSpPr>
          <p:cNvPr id="7" name="Seta para a Direita 6"/>
          <p:cNvSpPr/>
          <p:nvPr/>
        </p:nvSpPr>
        <p:spPr>
          <a:xfrm>
            <a:off x="5652660" y="1316176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Arredondado 7"/>
          <p:cNvSpPr/>
          <p:nvPr/>
        </p:nvSpPr>
        <p:spPr>
          <a:xfrm>
            <a:off x="9254829" y="914393"/>
            <a:ext cx="2521528" cy="1108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Licitacao.xml</a:t>
            </a:r>
            <a:endParaRPr lang="pt-BR" sz="2400" dirty="0"/>
          </a:p>
        </p:txBody>
      </p:sp>
      <p:sp>
        <p:nvSpPr>
          <p:cNvPr id="9" name="Seta para a Direita 8"/>
          <p:cNvSpPr/>
          <p:nvPr/>
        </p:nvSpPr>
        <p:spPr>
          <a:xfrm>
            <a:off x="8631382" y="1330029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775842" y="2757050"/>
            <a:ext cx="2646240" cy="120534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do Instrumento Contratual</a:t>
            </a:r>
            <a:endParaRPr lang="pt-BR" sz="2000" dirty="0"/>
          </a:p>
        </p:txBody>
      </p:sp>
      <p:sp>
        <p:nvSpPr>
          <p:cNvPr id="11" name="Seta para a Direita 10"/>
          <p:cNvSpPr/>
          <p:nvPr/>
        </p:nvSpPr>
        <p:spPr>
          <a:xfrm>
            <a:off x="152395" y="3241958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Arredondado 11"/>
          <p:cNvSpPr/>
          <p:nvPr/>
        </p:nvSpPr>
        <p:spPr>
          <a:xfrm>
            <a:off x="4156360" y="2826322"/>
            <a:ext cx="3768440" cy="9144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InstrumentoContratual.xml</a:t>
            </a:r>
            <a:endParaRPr lang="pt-BR" sz="2400" dirty="0"/>
          </a:p>
        </p:txBody>
      </p:sp>
      <p:sp>
        <p:nvSpPr>
          <p:cNvPr id="14" name="Seta para a Direita 13"/>
          <p:cNvSpPr/>
          <p:nvPr/>
        </p:nvSpPr>
        <p:spPr>
          <a:xfrm>
            <a:off x="3532913" y="3241958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768914" y="4669419"/>
            <a:ext cx="2653168" cy="120534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Ateste/Medição ou Pagamento</a:t>
            </a:r>
            <a:endParaRPr lang="pt-BR" sz="2000" dirty="0"/>
          </a:p>
        </p:txBody>
      </p:sp>
      <p:sp>
        <p:nvSpPr>
          <p:cNvPr id="18" name="Seta para a Direita 17"/>
          <p:cNvSpPr/>
          <p:nvPr/>
        </p:nvSpPr>
        <p:spPr>
          <a:xfrm>
            <a:off x="138554" y="5098465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Arredondado 18"/>
          <p:cNvSpPr/>
          <p:nvPr/>
        </p:nvSpPr>
        <p:spPr>
          <a:xfrm>
            <a:off x="4201052" y="4765956"/>
            <a:ext cx="2978723" cy="9144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Execucao.xml</a:t>
            </a:r>
            <a:endParaRPr lang="pt-BR" sz="2400" dirty="0"/>
          </a:p>
        </p:txBody>
      </p:sp>
      <p:sp>
        <p:nvSpPr>
          <p:cNvPr id="20" name="Seta para a Direita 19"/>
          <p:cNvSpPr/>
          <p:nvPr/>
        </p:nvSpPr>
        <p:spPr>
          <a:xfrm>
            <a:off x="3577605" y="5181592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20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85788" y="137695"/>
            <a:ext cx="11301412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EXECUÇÃO</a:t>
            </a:r>
            <a:endParaRPr lang="pt-BR" sz="2800" b="1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85788" y="1482433"/>
            <a:ext cx="1092733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/>
              <a:t>Composto de </a:t>
            </a:r>
            <a:r>
              <a:rPr lang="pt-BR" sz="2400" dirty="0" smtClean="0"/>
              <a:t>15 estruturas (2 </a:t>
            </a:r>
            <a:r>
              <a:rPr lang="pt-BR" sz="2400" dirty="0" smtClean="0"/>
              <a:t>exclusivas </a:t>
            </a:r>
            <a:r>
              <a:rPr lang="pt-BR" sz="2400" dirty="0" smtClean="0"/>
              <a:t>para </a:t>
            </a:r>
            <a:r>
              <a:rPr lang="pt-BR" sz="2400" dirty="0" smtClean="0"/>
              <a:t>Obras </a:t>
            </a:r>
            <a:r>
              <a:rPr lang="pt-BR" sz="2400" dirty="0" smtClean="0"/>
              <a:t>e Serviços de Engenharia);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Necessário </a:t>
            </a:r>
            <a:r>
              <a:rPr lang="pt-BR" sz="2400" u="sng" dirty="0" smtClean="0"/>
              <a:t>informar</a:t>
            </a:r>
            <a:r>
              <a:rPr lang="pt-BR" sz="2400" dirty="0" smtClean="0"/>
              <a:t> se a UG que </a:t>
            </a:r>
            <a:r>
              <a:rPr lang="pt-BR" sz="2400" u="sng" dirty="0" smtClean="0"/>
              <a:t>realiza a medição</a:t>
            </a:r>
            <a:r>
              <a:rPr lang="pt-BR" sz="2400" dirty="0" smtClean="0"/>
              <a:t> é a mesma que </a:t>
            </a:r>
            <a:r>
              <a:rPr lang="pt-BR" sz="2400" u="sng" dirty="0" smtClean="0"/>
              <a:t>celebrou o instrumento contratual</a:t>
            </a:r>
            <a:r>
              <a:rPr lang="pt-BR" sz="2400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/>
              <a:t>Para obras e serviços de engenharia deve ser informado o </a:t>
            </a:r>
            <a:r>
              <a:rPr lang="pt-BR" sz="2400" u="sng" dirty="0"/>
              <a:t>Bem Vinculador</a:t>
            </a:r>
            <a:r>
              <a:rPr lang="pt-BR" sz="2400" dirty="0"/>
              <a:t> (rodovia, escola, prédio público, etc.) </a:t>
            </a:r>
            <a:r>
              <a:rPr lang="pt-BR" sz="2400" dirty="0" smtClean="0"/>
              <a:t>a </a:t>
            </a:r>
            <a:r>
              <a:rPr lang="pt-BR" sz="2400" dirty="0"/>
              <a:t>qual </a:t>
            </a:r>
            <a:r>
              <a:rPr lang="pt-BR" sz="2400" dirty="0" smtClean="0"/>
              <a:t>os itens medidos pertencem;</a:t>
            </a: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/>
              <a:t>Integração com a Contabilidade: Empenho, Liquidação e </a:t>
            </a:r>
            <a:r>
              <a:rPr lang="pt-BR" sz="2400" dirty="0" smtClean="0"/>
              <a:t>Pagamento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Na estrutura </a:t>
            </a:r>
            <a:r>
              <a:rPr lang="pt-BR" sz="2400" dirty="0" err="1" smtClean="0"/>
              <a:t>MatrizResponsavelExecucao</a:t>
            </a:r>
            <a:r>
              <a:rPr lang="pt-BR" sz="2400" dirty="0" smtClean="0"/>
              <a:t> deverão ser informados os responsáveis pelos atos praticados nesta fase (realização/aprovação da medição/ateste, recebimento definitivo, autorização do pagamento);</a:t>
            </a: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7711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360214" y="332510"/>
            <a:ext cx="1713710" cy="88011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Publicação do Edital</a:t>
            </a:r>
            <a:endParaRPr lang="pt-BR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2881745" y="290945"/>
            <a:ext cx="2442674" cy="914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EditalLicitacao.xml</a:t>
            </a:r>
            <a:endParaRPr lang="pt-BR" dirty="0"/>
          </a:p>
        </p:txBody>
      </p:sp>
      <p:sp>
        <p:nvSpPr>
          <p:cNvPr id="16" name="Seta para a Direita 15"/>
          <p:cNvSpPr/>
          <p:nvPr/>
        </p:nvSpPr>
        <p:spPr>
          <a:xfrm>
            <a:off x="2327566" y="706580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6144487" y="235524"/>
            <a:ext cx="2193296" cy="99441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Publicação do Resultado da Licitação</a:t>
            </a:r>
            <a:endParaRPr lang="pt-BR" dirty="0"/>
          </a:p>
        </p:txBody>
      </p:sp>
      <p:sp>
        <p:nvSpPr>
          <p:cNvPr id="7" name="Seta para a Direita 6"/>
          <p:cNvSpPr/>
          <p:nvPr/>
        </p:nvSpPr>
        <p:spPr>
          <a:xfrm>
            <a:off x="5652660" y="706579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Arredondado 7"/>
          <p:cNvSpPr/>
          <p:nvPr/>
        </p:nvSpPr>
        <p:spPr>
          <a:xfrm>
            <a:off x="9254828" y="304796"/>
            <a:ext cx="2327571" cy="914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Licitacao.xml</a:t>
            </a:r>
            <a:endParaRPr lang="pt-BR" dirty="0"/>
          </a:p>
        </p:txBody>
      </p:sp>
      <p:sp>
        <p:nvSpPr>
          <p:cNvPr id="9" name="Seta para a Direita 8"/>
          <p:cNvSpPr/>
          <p:nvPr/>
        </p:nvSpPr>
        <p:spPr>
          <a:xfrm>
            <a:off x="8631382" y="720432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1178962" y="4099037"/>
            <a:ext cx="2445349" cy="84513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Publicação do Instrumento Contratual</a:t>
            </a:r>
            <a:endParaRPr lang="pt-BR" dirty="0"/>
          </a:p>
        </p:txBody>
      </p:sp>
      <p:sp>
        <p:nvSpPr>
          <p:cNvPr id="12" name="Retângulo Arredondado 11"/>
          <p:cNvSpPr/>
          <p:nvPr/>
        </p:nvSpPr>
        <p:spPr>
          <a:xfrm>
            <a:off x="4461159" y="4168309"/>
            <a:ext cx="3473265" cy="641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InstrumentoContratual.xml</a:t>
            </a:r>
            <a:endParaRPr lang="pt-BR" dirty="0"/>
          </a:p>
        </p:txBody>
      </p:sp>
      <p:sp>
        <p:nvSpPr>
          <p:cNvPr id="17" name="Elipse 16"/>
          <p:cNvSpPr/>
          <p:nvPr/>
        </p:nvSpPr>
        <p:spPr>
          <a:xfrm>
            <a:off x="1178962" y="5470586"/>
            <a:ext cx="2445350" cy="84513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Ateste/Medição ou Pagamento</a:t>
            </a:r>
            <a:endParaRPr lang="pt-BR" dirty="0"/>
          </a:p>
        </p:txBody>
      </p:sp>
      <p:sp>
        <p:nvSpPr>
          <p:cNvPr id="19" name="Retângulo Arredondado 18"/>
          <p:cNvSpPr/>
          <p:nvPr/>
        </p:nvSpPr>
        <p:spPr>
          <a:xfrm>
            <a:off x="4561703" y="5589586"/>
            <a:ext cx="2745405" cy="641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Execucao.xml</a:t>
            </a:r>
            <a:endParaRPr lang="pt-BR" dirty="0"/>
          </a:p>
        </p:txBody>
      </p:sp>
      <p:sp>
        <p:nvSpPr>
          <p:cNvPr id="21" name="Elipse 20"/>
          <p:cNvSpPr/>
          <p:nvPr/>
        </p:nvSpPr>
        <p:spPr>
          <a:xfrm>
            <a:off x="1362603" y="2524435"/>
            <a:ext cx="2486895" cy="120534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da Ata de Registro de Preços</a:t>
            </a:r>
            <a:endParaRPr lang="pt-BR" sz="2000" dirty="0"/>
          </a:p>
        </p:txBody>
      </p:sp>
      <p:sp>
        <p:nvSpPr>
          <p:cNvPr id="22" name="Seta para a Direita 21"/>
          <p:cNvSpPr/>
          <p:nvPr/>
        </p:nvSpPr>
        <p:spPr>
          <a:xfrm>
            <a:off x="870777" y="2995490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Arredondado 22"/>
          <p:cNvSpPr/>
          <p:nvPr/>
        </p:nvSpPr>
        <p:spPr>
          <a:xfrm>
            <a:off x="4472946" y="2593707"/>
            <a:ext cx="3768440" cy="9144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AtaRegistroPrecos.xml</a:t>
            </a:r>
            <a:endParaRPr lang="pt-BR" sz="2400" dirty="0"/>
          </a:p>
        </p:txBody>
      </p:sp>
      <p:sp>
        <p:nvSpPr>
          <p:cNvPr id="24" name="Seta para a Direita 23"/>
          <p:cNvSpPr/>
          <p:nvPr/>
        </p:nvSpPr>
        <p:spPr>
          <a:xfrm>
            <a:off x="3946481" y="3009343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Seta para a Direita 24"/>
          <p:cNvSpPr/>
          <p:nvPr/>
        </p:nvSpPr>
        <p:spPr>
          <a:xfrm>
            <a:off x="561667" y="4418731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Seta para a Direita 25"/>
          <p:cNvSpPr/>
          <p:nvPr/>
        </p:nvSpPr>
        <p:spPr>
          <a:xfrm>
            <a:off x="3853785" y="4444612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Seta para a Direita 26"/>
          <p:cNvSpPr/>
          <p:nvPr/>
        </p:nvSpPr>
        <p:spPr>
          <a:xfrm>
            <a:off x="561667" y="5790281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Seta para a Direita 27"/>
          <p:cNvSpPr/>
          <p:nvPr/>
        </p:nvSpPr>
        <p:spPr>
          <a:xfrm>
            <a:off x="3894029" y="5807283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459385" y="2424256"/>
            <a:ext cx="11443854" cy="1447725"/>
          </a:xfrm>
          <a:prstGeom prst="rect">
            <a:avLst/>
          </a:prstGeom>
          <a:noFill/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Texto Explicativo em Seta para Cima 28"/>
          <p:cNvSpPr/>
          <p:nvPr/>
        </p:nvSpPr>
        <p:spPr>
          <a:xfrm>
            <a:off x="400576" y="1280229"/>
            <a:ext cx="1547451" cy="998252"/>
          </a:xfrm>
          <a:prstGeom prst="up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Fato Gerador Inicial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29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7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" grpId="0" animBg="1"/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85788" y="137695"/>
            <a:ext cx="11301412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ATA DE REGISTRO DE PREÇOS</a:t>
            </a:r>
            <a:endParaRPr lang="pt-BR" sz="2800" b="1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85788" y="1482433"/>
            <a:ext cx="1092733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/>
              <a:t>Composto de </a:t>
            </a:r>
            <a:r>
              <a:rPr lang="pt-BR" sz="2400" dirty="0" smtClean="0"/>
              <a:t>5 estruturas (1 </a:t>
            </a:r>
            <a:r>
              <a:rPr lang="pt-BR" sz="2400" dirty="0" smtClean="0"/>
              <a:t>exclusiva </a:t>
            </a:r>
            <a:r>
              <a:rPr lang="pt-BR" sz="2400" dirty="0" smtClean="0"/>
              <a:t>para </a:t>
            </a:r>
            <a:r>
              <a:rPr lang="pt-BR" sz="2400" dirty="0" smtClean="0"/>
              <a:t>Obras </a:t>
            </a:r>
            <a:r>
              <a:rPr lang="pt-BR" sz="2400" dirty="0" smtClean="0"/>
              <a:t>e Serviços de Engenharia</a:t>
            </a:r>
            <a:r>
              <a:rPr lang="pt-BR" sz="2400" dirty="0" smtClean="0"/>
              <a:t>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Para efeito de sistema, a execução da ARP deverá ser feita por meio do envio do arquivo </a:t>
            </a:r>
            <a:r>
              <a:rPr lang="pt-BR" sz="2400" dirty="0" err="1" smtClean="0"/>
              <a:t>InstrumentoContratual</a:t>
            </a:r>
            <a:r>
              <a:rPr lang="pt-BR" sz="2400" dirty="0" smtClean="0"/>
              <a:t> (tipo instrumento contratação = 06 – Ata de Registro de Preços) e do arquivo </a:t>
            </a:r>
            <a:r>
              <a:rPr lang="pt-BR" sz="2400" dirty="0" err="1" smtClean="0"/>
              <a:t>Execucao</a:t>
            </a:r>
            <a:r>
              <a:rPr lang="pt-BR" sz="2400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Na </a:t>
            </a:r>
            <a:r>
              <a:rPr lang="pt-BR" sz="2400" dirty="0"/>
              <a:t>estrutura </a:t>
            </a:r>
            <a:r>
              <a:rPr lang="pt-BR" sz="2400" dirty="0" err="1"/>
              <a:t>OrgaoGerenciadoAtaRegistroPrecos</a:t>
            </a:r>
            <a:r>
              <a:rPr lang="pt-BR" sz="2400" dirty="0"/>
              <a:t> será informado o campo </a:t>
            </a:r>
            <a:r>
              <a:rPr lang="pt-BR" sz="2400" b="1" dirty="0" err="1"/>
              <a:t>UnidadeGestoraGerenciada</a:t>
            </a:r>
            <a:r>
              <a:rPr lang="pt-BR" sz="2400" dirty="0"/>
              <a:t>. Dessa forma, as </a:t>
            </a:r>
            <a:r>
              <a:rPr lang="pt-BR" sz="2400" dirty="0" err="1"/>
              <a:t>UGs</a:t>
            </a:r>
            <a:r>
              <a:rPr lang="pt-BR" sz="2400" dirty="0"/>
              <a:t> que forem utilizar a ata registrada por outra UG deverão utilizar o Código de Identificação da Contratação já cadastrado para enviarem </a:t>
            </a:r>
            <a:r>
              <a:rPr lang="pt-BR" sz="2400" dirty="0" smtClean="0"/>
              <a:t>as </a:t>
            </a:r>
            <a:r>
              <a:rPr lang="pt-BR" sz="2400" dirty="0"/>
              <a:t>remessas de instrumento contratual e </a:t>
            </a:r>
            <a:r>
              <a:rPr lang="pt-BR" sz="2400" dirty="0" smtClean="0"/>
              <a:t>execução decorrentes da execução da ata;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3911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360214" y="942108"/>
            <a:ext cx="1713710" cy="88011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Publicação do Edital</a:t>
            </a:r>
            <a:endParaRPr lang="pt-BR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2881745" y="900543"/>
            <a:ext cx="2442674" cy="914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EditalLicitacao.xml</a:t>
            </a:r>
            <a:endParaRPr lang="pt-BR" dirty="0"/>
          </a:p>
        </p:txBody>
      </p:sp>
      <p:sp>
        <p:nvSpPr>
          <p:cNvPr id="16" name="Seta para a Direita 15"/>
          <p:cNvSpPr/>
          <p:nvPr/>
        </p:nvSpPr>
        <p:spPr>
          <a:xfrm>
            <a:off x="2327566" y="1316178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6144487" y="845122"/>
            <a:ext cx="2193296" cy="99441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Publicação do Resultado da Licitação</a:t>
            </a:r>
            <a:endParaRPr lang="pt-BR" dirty="0"/>
          </a:p>
        </p:txBody>
      </p:sp>
      <p:sp>
        <p:nvSpPr>
          <p:cNvPr id="7" name="Seta para a Direita 6"/>
          <p:cNvSpPr/>
          <p:nvPr/>
        </p:nvSpPr>
        <p:spPr>
          <a:xfrm>
            <a:off x="5652660" y="1316177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Arredondado 7"/>
          <p:cNvSpPr/>
          <p:nvPr/>
        </p:nvSpPr>
        <p:spPr>
          <a:xfrm>
            <a:off x="9254828" y="914394"/>
            <a:ext cx="2327571" cy="914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Licitacao.xml</a:t>
            </a:r>
            <a:endParaRPr lang="pt-BR" dirty="0"/>
          </a:p>
        </p:txBody>
      </p:sp>
      <p:sp>
        <p:nvSpPr>
          <p:cNvPr id="9" name="Seta para a Direita 8"/>
          <p:cNvSpPr/>
          <p:nvPr/>
        </p:nvSpPr>
        <p:spPr>
          <a:xfrm>
            <a:off x="8631382" y="1330030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790621" y="4099037"/>
            <a:ext cx="2445350" cy="84513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Publicação do Instrumento Contratual</a:t>
            </a:r>
            <a:endParaRPr lang="pt-BR" dirty="0"/>
          </a:p>
        </p:txBody>
      </p:sp>
      <p:sp>
        <p:nvSpPr>
          <p:cNvPr id="12" name="Retângulo Arredondado 11"/>
          <p:cNvSpPr/>
          <p:nvPr/>
        </p:nvSpPr>
        <p:spPr>
          <a:xfrm>
            <a:off x="4156361" y="4168309"/>
            <a:ext cx="3473265" cy="641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InstrumentoContratual.xml</a:t>
            </a:r>
            <a:endParaRPr lang="pt-BR" dirty="0"/>
          </a:p>
        </p:txBody>
      </p:sp>
      <p:sp>
        <p:nvSpPr>
          <p:cNvPr id="17" name="Elipse 16"/>
          <p:cNvSpPr/>
          <p:nvPr/>
        </p:nvSpPr>
        <p:spPr>
          <a:xfrm>
            <a:off x="790620" y="5242944"/>
            <a:ext cx="2445350" cy="84513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Ateste/Medição ou Pagamento</a:t>
            </a:r>
            <a:endParaRPr lang="pt-BR" dirty="0"/>
          </a:p>
        </p:txBody>
      </p:sp>
      <p:sp>
        <p:nvSpPr>
          <p:cNvPr id="19" name="Retângulo Arredondado 18"/>
          <p:cNvSpPr/>
          <p:nvPr/>
        </p:nvSpPr>
        <p:spPr>
          <a:xfrm>
            <a:off x="4220887" y="5414303"/>
            <a:ext cx="2745405" cy="641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Execucao.xml</a:t>
            </a:r>
            <a:endParaRPr lang="pt-BR" dirty="0"/>
          </a:p>
        </p:txBody>
      </p:sp>
      <p:sp>
        <p:nvSpPr>
          <p:cNvPr id="21" name="Elipse 20"/>
          <p:cNvSpPr/>
          <p:nvPr/>
        </p:nvSpPr>
        <p:spPr>
          <a:xfrm>
            <a:off x="695397" y="2299847"/>
            <a:ext cx="1867979" cy="120534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Publicação da Ata de Registro de Preços</a:t>
            </a:r>
            <a:endParaRPr lang="pt-BR" dirty="0"/>
          </a:p>
        </p:txBody>
      </p:sp>
      <p:sp>
        <p:nvSpPr>
          <p:cNvPr id="22" name="Seta para a Direita 21"/>
          <p:cNvSpPr/>
          <p:nvPr/>
        </p:nvSpPr>
        <p:spPr>
          <a:xfrm>
            <a:off x="203571" y="2770902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Arredondado 22"/>
          <p:cNvSpPr/>
          <p:nvPr/>
        </p:nvSpPr>
        <p:spPr>
          <a:xfrm>
            <a:off x="3293116" y="2382974"/>
            <a:ext cx="2567358" cy="9144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AtaRegistroPrecos.xml</a:t>
            </a:r>
            <a:endParaRPr lang="pt-BR" dirty="0"/>
          </a:p>
        </p:txBody>
      </p:sp>
      <p:sp>
        <p:nvSpPr>
          <p:cNvPr id="24" name="Seta para a Direita 23"/>
          <p:cNvSpPr/>
          <p:nvPr/>
        </p:nvSpPr>
        <p:spPr>
          <a:xfrm>
            <a:off x="2752795" y="2784755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Seta para a Direita 24"/>
          <p:cNvSpPr/>
          <p:nvPr/>
        </p:nvSpPr>
        <p:spPr>
          <a:xfrm>
            <a:off x="138544" y="4438625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Seta para a Direita 25"/>
          <p:cNvSpPr/>
          <p:nvPr/>
        </p:nvSpPr>
        <p:spPr>
          <a:xfrm>
            <a:off x="3548987" y="4444612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Seta para a Direita 26"/>
          <p:cNvSpPr/>
          <p:nvPr/>
        </p:nvSpPr>
        <p:spPr>
          <a:xfrm>
            <a:off x="138544" y="5529128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Seta para a Direita 27"/>
          <p:cNvSpPr/>
          <p:nvPr/>
        </p:nvSpPr>
        <p:spPr>
          <a:xfrm>
            <a:off x="3553213" y="5632000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138544" y="2036618"/>
            <a:ext cx="11956473" cy="1887310"/>
          </a:xfrm>
          <a:prstGeom prst="rect">
            <a:avLst/>
          </a:prstGeom>
          <a:noFill/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6447695" y="2130649"/>
            <a:ext cx="2197542" cy="169320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Autorização da Concessão de Adesão à ARP</a:t>
            </a:r>
          </a:p>
        </p:txBody>
      </p:sp>
      <p:sp>
        <p:nvSpPr>
          <p:cNvPr id="30" name="Seta para a Direita 29"/>
          <p:cNvSpPr/>
          <p:nvPr/>
        </p:nvSpPr>
        <p:spPr>
          <a:xfrm>
            <a:off x="5939354" y="2770901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Arredondado 30"/>
          <p:cNvSpPr/>
          <p:nvPr/>
        </p:nvSpPr>
        <p:spPr>
          <a:xfrm>
            <a:off x="9209013" y="2410683"/>
            <a:ext cx="2608918" cy="9144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ConcessaoAdesaoAtaRegistroPrecos.xml</a:t>
            </a:r>
            <a:endParaRPr lang="pt-BR" sz="2000" dirty="0"/>
          </a:p>
        </p:txBody>
      </p:sp>
      <p:sp>
        <p:nvSpPr>
          <p:cNvPr id="32" name="Seta para a Direita 31"/>
          <p:cNvSpPr/>
          <p:nvPr/>
        </p:nvSpPr>
        <p:spPr>
          <a:xfrm>
            <a:off x="8724111" y="2784754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62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7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42925" y="137695"/>
            <a:ext cx="1096081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EQUIPE DO PROJETO</a:t>
            </a:r>
            <a:endParaRPr lang="pt-BR" sz="2800" b="1" dirty="0"/>
          </a:p>
          <a:p>
            <a:pPr lvl="0" algn="just" defTabSz="457200">
              <a:defRPr/>
            </a:pPr>
            <a:endParaRPr lang="pt-BR" sz="28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457200">
              <a:defRPr/>
            </a:pPr>
            <a:r>
              <a:rPr lang="pt-BR" sz="28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André </a:t>
            </a:r>
            <a:r>
              <a:rPr lang="pt-BR" sz="2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Gustavo Coelho de Almeida </a:t>
            </a:r>
            <a:endParaRPr lang="pt-BR" sz="28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457200">
              <a:defRPr/>
            </a:pPr>
            <a:r>
              <a:rPr lang="pt-BR" sz="2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Cristina Weber </a:t>
            </a:r>
            <a:r>
              <a:rPr lang="pt-BR" sz="28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Ambrósio</a:t>
            </a:r>
          </a:p>
          <a:p>
            <a:pPr algn="just" defTabSz="457200">
              <a:defRPr/>
            </a:pPr>
            <a:r>
              <a:rPr lang="pt-BR" sz="2800" dirty="0">
                <a:solidFill>
                  <a:prstClr val="black"/>
                </a:solidFill>
              </a:rPr>
              <a:t>Dieter Mutiz Dauvila</a:t>
            </a:r>
            <a:endParaRPr lang="pt-BR" sz="2800" b="1" i="1" dirty="0"/>
          </a:p>
          <a:p>
            <a:pPr algn="just" defTabSz="457200">
              <a:defRPr/>
            </a:pPr>
            <a:r>
              <a:rPr lang="pt-BR" sz="2800" dirty="0">
                <a:solidFill>
                  <a:prstClr val="black"/>
                </a:solidFill>
              </a:rPr>
              <a:t>Gleidson Bertollo </a:t>
            </a:r>
          </a:p>
          <a:p>
            <a:pPr algn="just" defTabSz="457200">
              <a:defRPr/>
            </a:pPr>
            <a:r>
              <a:rPr lang="pt-BR" sz="2800" dirty="0">
                <a:solidFill>
                  <a:prstClr val="black"/>
                </a:solidFill>
              </a:rPr>
              <a:t>Guilherme </a:t>
            </a:r>
            <a:r>
              <a:rPr lang="pt-BR" sz="2800" dirty="0" smtClean="0">
                <a:solidFill>
                  <a:prstClr val="black"/>
                </a:solidFill>
              </a:rPr>
              <a:t>Bride</a:t>
            </a:r>
            <a:endParaRPr lang="pt-BR" sz="2800" dirty="0">
              <a:solidFill>
                <a:prstClr val="black"/>
              </a:solidFill>
            </a:endParaRPr>
          </a:p>
          <a:p>
            <a:pPr algn="just" defTabSz="457200">
              <a:defRPr/>
            </a:pPr>
            <a:r>
              <a:rPr lang="pt-BR" sz="2800" dirty="0">
                <a:solidFill>
                  <a:prstClr val="black"/>
                </a:solidFill>
              </a:rPr>
              <a:t>Jocilene </a:t>
            </a:r>
            <a:r>
              <a:rPr lang="pt-BR" sz="2800" dirty="0" smtClean="0">
                <a:solidFill>
                  <a:prstClr val="black"/>
                </a:solidFill>
              </a:rPr>
              <a:t>Corrêa</a:t>
            </a:r>
          </a:p>
          <a:p>
            <a:pPr algn="just" defTabSz="457200">
              <a:defRPr/>
            </a:pPr>
            <a:r>
              <a:rPr lang="pt-BR" sz="2800" dirty="0">
                <a:solidFill>
                  <a:prstClr val="black"/>
                </a:solidFill>
              </a:rPr>
              <a:t>José Maria Ceolin Esclauzero</a:t>
            </a:r>
          </a:p>
          <a:p>
            <a:pPr lvl="0" algn="just" defTabSz="457200">
              <a:defRPr/>
            </a:pPr>
            <a:r>
              <a:rPr lang="pt-BR" sz="2800" b="1" dirty="0" smtClean="0">
                <a:solidFill>
                  <a:prstClr val="black"/>
                </a:solidFill>
              </a:rPr>
              <a:t>Lucas </a:t>
            </a:r>
            <a:r>
              <a:rPr lang="pt-BR" sz="2800" b="1" dirty="0">
                <a:solidFill>
                  <a:prstClr val="black"/>
                </a:solidFill>
              </a:rPr>
              <a:t>Gil Carneiro Salim </a:t>
            </a:r>
            <a:r>
              <a:rPr lang="pt-BR" sz="2800" b="1" dirty="0" smtClean="0">
                <a:solidFill>
                  <a:prstClr val="black"/>
                </a:solidFill>
              </a:rPr>
              <a:t>– Gestor de Projeto</a:t>
            </a:r>
            <a:endParaRPr lang="pt-BR" sz="2800" b="1" dirty="0">
              <a:solidFill>
                <a:prstClr val="black"/>
              </a:solidFill>
            </a:endParaRPr>
          </a:p>
          <a:p>
            <a:pPr lvl="0" algn="just" defTabSz="457200">
              <a:defRPr/>
            </a:pPr>
            <a:r>
              <a:rPr lang="pt-BR" sz="2800" dirty="0" smtClean="0">
                <a:solidFill>
                  <a:prstClr val="black"/>
                </a:solidFill>
              </a:rPr>
              <a:t>Marcelo </a:t>
            </a:r>
            <a:r>
              <a:rPr lang="pt-BR" sz="2800" dirty="0">
                <a:solidFill>
                  <a:prstClr val="black"/>
                </a:solidFill>
              </a:rPr>
              <a:t>Nogueira Dias</a:t>
            </a:r>
          </a:p>
          <a:p>
            <a:pPr lvl="0" algn="just" defTabSz="457200">
              <a:defRPr/>
            </a:pPr>
            <a:r>
              <a:rPr lang="pt-BR" sz="2800" dirty="0">
                <a:solidFill>
                  <a:prstClr val="black"/>
                </a:solidFill>
              </a:rPr>
              <a:t>Octávio A. Ribeiro da Mota Jr</a:t>
            </a:r>
            <a:r>
              <a:rPr lang="pt-BR" sz="2800" dirty="0" smtClean="0">
                <a:solidFill>
                  <a:prstClr val="black"/>
                </a:solidFill>
              </a:rPr>
              <a:t>.</a:t>
            </a:r>
            <a:endParaRPr lang="pt-B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22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891156" y="942109"/>
            <a:ext cx="1856514" cy="10668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da Adesão à ARP</a:t>
            </a:r>
            <a:endParaRPr lang="pt-BR" sz="2000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3722399" y="900542"/>
            <a:ext cx="2632364" cy="1108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AdesaoAtaRegistroPrecos.xml</a:t>
            </a:r>
            <a:endParaRPr lang="pt-BR" sz="2400" dirty="0"/>
          </a:p>
        </p:txBody>
      </p:sp>
      <p:sp>
        <p:nvSpPr>
          <p:cNvPr id="16" name="Seta para a Direita 15"/>
          <p:cNvSpPr/>
          <p:nvPr/>
        </p:nvSpPr>
        <p:spPr>
          <a:xfrm>
            <a:off x="3005989" y="1316177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Texto Explicativo em Seta para Cima 16"/>
          <p:cNvSpPr/>
          <p:nvPr/>
        </p:nvSpPr>
        <p:spPr>
          <a:xfrm>
            <a:off x="1123222" y="2192857"/>
            <a:ext cx="1392381" cy="1260763"/>
          </a:xfrm>
          <a:prstGeom prst="up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Fato Gerador Inicial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1454298" y="4084287"/>
            <a:ext cx="2445350" cy="84513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Publicação do Instrumento Contratual</a:t>
            </a:r>
            <a:endParaRPr lang="pt-BR" dirty="0"/>
          </a:p>
        </p:txBody>
      </p:sp>
      <p:sp>
        <p:nvSpPr>
          <p:cNvPr id="7" name="Retângulo Arredondado 6"/>
          <p:cNvSpPr/>
          <p:nvPr/>
        </p:nvSpPr>
        <p:spPr>
          <a:xfrm>
            <a:off x="4820038" y="4153559"/>
            <a:ext cx="3473265" cy="641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InstrumentoContratual.xml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1454297" y="5267096"/>
            <a:ext cx="2445350" cy="84513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Ateste/Medição ou Pagamento</a:t>
            </a:r>
            <a:endParaRPr lang="pt-BR" dirty="0"/>
          </a:p>
        </p:txBody>
      </p:sp>
      <p:sp>
        <p:nvSpPr>
          <p:cNvPr id="9" name="Retângulo Arredondado 8"/>
          <p:cNvSpPr/>
          <p:nvPr/>
        </p:nvSpPr>
        <p:spPr>
          <a:xfrm>
            <a:off x="4880338" y="5471965"/>
            <a:ext cx="2745405" cy="641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Execucao.xml</a:t>
            </a:r>
            <a:endParaRPr lang="pt-BR" dirty="0"/>
          </a:p>
        </p:txBody>
      </p:sp>
      <p:sp>
        <p:nvSpPr>
          <p:cNvPr id="10" name="Seta para a Direita 9"/>
          <p:cNvSpPr/>
          <p:nvPr/>
        </p:nvSpPr>
        <p:spPr>
          <a:xfrm>
            <a:off x="819772" y="4403981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4212664" y="4429862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819772" y="5586791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>
            <a:off x="4212664" y="5689662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83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545909" y="722341"/>
            <a:ext cx="3376278" cy="148243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da ratificação ou autorização da contratação direta </a:t>
            </a:r>
            <a:endParaRPr lang="pt-BR" sz="2000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4850874" y="900542"/>
            <a:ext cx="3158833" cy="1108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ContratacaoDireta.xml</a:t>
            </a:r>
            <a:endParaRPr lang="pt-BR" sz="2400" dirty="0"/>
          </a:p>
        </p:txBody>
      </p:sp>
      <p:sp>
        <p:nvSpPr>
          <p:cNvPr id="16" name="Seta para a Direita 15"/>
          <p:cNvSpPr/>
          <p:nvPr/>
        </p:nvSpPr>
        <p:spPr>
          <a:xfrm>
            <a:off x="4178712" y="1316177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Texto Explicativo em Seta para Cima 16"/>
          <p:cNvSpPr/>
          <p:nvPr/>
        </p:nvSpPr>
        <p:spPr>
          <a:xfrm>
            <a:off x="1489919" y="2368658"/>
            <a:ext cx="1392381" cy="1260763"/>
          </a:xfrm>
          <a:prstGeom prst="up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Fato Gerador Inicial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1221083" y="4099037"/>
            <a:ext cx="2442587" cy="84513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Publicação do Instrumento Contratual</a:t>
            </a:r>
            <a:endParaRPr lang="pt-BR" dirty="0"/>
          </a:p>
        </p:txBody>
      </p:sp>
      <p:sp>
        <p:nvSpPr>
          <p:cNvPr id="7" name="Retângulo Arredondado 6"/>
          <p:cNvSpPr/>
          <p:nvPr/>
        </p:nvSpPr>
        <p:spPr>
          <a:xfrm>
            <a:off x="4635880" y="4168309"/>
            <a:ext cx="3473265" cy="641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InstrumentoContratual.xml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1221083" y="5487588"/>
            <a:ext cx="2445350" cy="84513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Ateste/Medição ou Pagamento</a:t>
            </a:r>
            <a:endParaRPr lang="pt-BR" dirty="0"/>
          </a:p>
        </p:txBody>
      </p:sp>
      <p:sp>
        <p:nvSpPr>
          <p:cNvPr id="9" name="Retângulo Arredondado 8"/>
          <p:cNvSpPr/>
          <p:nvPr/>
        </p:nvSpPr>
        <p:spPr>
          <a:xfrm>
            <a:off x="4635880" y="5589586"/>
            <a:ext cx="2745405" cy="641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Execucao.xml</a:t>
            </a:r>
            <a:endParaRPr lang="pt-BR" dirty="0"/>
          </a:p>
        </p:txBody>
      </p:sp>
      <p:sp>
        <p:nvSpPr>
          <p:cNvPr id="10" name="Seta para a Direita 9"/>
          <p:cNvSpPr/>
          <p:nvPr/>
        </p:nvSpPr>
        <p:spPr>
          <a:xfrm>
            <a:off x="613709" y="4386005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3957942" y="4386005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613709" y="5807282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>
            <a:off x="3957942" y="5807283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46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85788" y="137695"/>
            <a:ext cx="11301412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CONTRATAÇÃO DIRETA</a:t>
            </a:r>
            <a:endParaRPr lang="pt-BR" sz="2800" b="1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85788" y="1482433"/>
            <a:ext cx="1092733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/>
              <a:t>Composto de </a:t>
            </a:r>
            <a:r>
              <a:rPr lang="pt-BR" sz="2400" dirty="0" smtClean="0"/>
              <a:t>11 estruturas (3 </a:t>
            </a:r>
            <a:r>
              <a:rPr lang="pt-BR" sz="2400" dirty="0" smtClean="0"/>
              <a:t>exclusivas </a:t>
            </a:r>
            <a:r>
              <a:rPr lang="pt-BR" sz="2400" dirty="0" smtClean="0"/>
              <a:t>para </a:t>
            </a:r>
            <a:r>
              <a:rPr lang="pt-BR" sz="2400" dirty="0" smtClean="0"/>
              <a:t>Obras </a:t>
            </a:r>
            <a:r>
              <a:rPr lang="pt-BR" sz="2400" dirty="0" smtClean="0"/>
              <a:t>e Serviços de Engenharia);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Simplificação de estruturas: retiradas informações de Proponentes Participantes e Avaliação de Proposta (5 estruturas)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Para </a:t>
            </a:r>
            <a:r>
              <a:rPr lang="pt-BR" sz="2400" dirty="0"/>
              <a:t>obras e serviços de engenharia deve ser informado o Bem Vinculador (rodovia, escola, prédio público, etc.) no qual a obra/serviço será realizado</a:t>
            </a:r>
            <a:r>
              <a:rPr lang="pt-BR" sz="2400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Na </a:t>
            </a:r>
            <a:r>
              <a:rPr lang="pt-BR" sz="2400" dirty="0"/>
              <a:t>estrutura </a:t>
            </a:r>
            <a:r>
              <a:rPr lang="pt-BR" sz="2400" dirty="0" err="1" smtClean="0"/>
              <a:t>MatrizResponsavelContratacaoDireta</a:t>
            </a:r>
            <a:r>
              <a:rPr lang="pt-BR" sz="2400" dirty="0" smtClean="0"/>
              <a:t> </a:t>
            </a:r>
            <a:r>
              <a:rPr lang="pt-BR" sz="2400" dirty="0"/>
              <a:t>deverão ser informados os responsáveis pelos atos praticados nesta fase (elaboração/aprovação da especificação, do quantitativo, da pesquisa de mercado, </a:t>
            </a:r>
            <a:r>
              <a:rPr lang="pt-BR" sz="2400" dirty="0" smtClean="0"/>
              <a:t> da justificativa </a:t>
            </a:r>
            <a:r>
              <a:rPr lang="pt-BR" sz="2400" dirty="0"/>
              <a:t>da razão da escolha do fornecedor ou executante</a:t>
            </a:r>
            <a:r>
              <a:rPr lang="pt-BR" sz="2400" dirty="0" smtClean="0"/>
              <a:t>, </a:t>
            </a:r>
            <a:r>
              <a:rPr lang="pt-BR" sz="2400" dirty="0"/>
              <a:t>etc.);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3955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138544" y="748141"/>
            <a:ext cx="2854046" cy="146858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do Edital de Credenciamento/Chamamento</a:t>
            </a:r>
            <a:endParaRPr lang="pt-BR" sz="2000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3685309" y="900542"/>
            <a:ext cx="5486398" cy="1108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CredenciamentoChamamentoPublico.xml</a:t>
            </a:r>
            <a:endParaRPr lang="pt-BR" sz="2400" dirty="0"/>
          </a:p>
        </p:txBody>
      </p:sp>
      <p:sp>
        <p:nvSpPr>
          <p:cNvPr id="16" name="Seta para a Direita 15"/>
          <p:cNvSpPr/>
          <p:nvPr/>
        </p:nvSpPr>
        <p:spPr>
          <a:xfrm>
            <a:off x="3131131" y="1316177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Texto Explicativo em Seta para Cima 16"/>
          <p:cNvSpPr/>
          <p:nvPr/>
        </p:nvSpPr>
        <p:spPr>
          <a:xfrm>
            <a:off x="872843" y="2396832"/>
            <a:ext cx="1392381" cy="1260763"/>
          </a:xfrm>
          <a:prstGeom prst="up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Fato Gerador Inicial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790621" y="4369199"/>
            <a:ext cx="2445350" cy="84513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Publicação do Instrumento Contratual</a:t>
            </a:r>
            <a:endParaRPr lang="pt-BR" dirty="0"/>
          </a:p>
        </p:txBody>
      </p:sp>
      <p:sp>
        <p:nvSpPr>
          <p:cNvPr id="7" name="Retângulo Arredondado 6"/>
          <p:cNvSpPr/>
          <p:nvPr/>
        </p:nvSpPr>
        <p:spPr>
          <a:xfrm>
            <a:off x="4156361" y="4376131"/>
            <a:ext cx="3473265" cy="641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InstrumentoContratual.xml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790620" y="5656632"/>
            <a:ext cx="2445350" cy="84513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Ateste/Medição ou Pagamento</a:t>
            </a:r>
            <a:endParaRPr lang="pt-BR" dirty="0"/>
          </a:p>
        </p:txBody>
      </p:sp>
      <p:sp>
        <p:nvSpPr>
          <p:cNvPr id="9" name="Retângulo Arredondado 8"/>
          <p:cNvSpPr/>
          <p:nvPr/>
        </p:nvSpPr>
        <p:spPr>
          <a:xfrm>
            <a:off x="4156361" y="5734734"/>
            <a:ext cx="2745405" cy="641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Execucao.xml</a:t>
            </a:r>
            <a:endParaRPr lang="pt-BR" dirty="0"/>
          </a:p>
        </p:txBody>
      </p:sp>
      <p:sp>
        <p:nvSpPr>
          <p:cNvPr id="10" name="Seta para a Direita 9"/>
          <p:cNvSpPr/>
          <p:nvPr/>
        </p:nvSpPr>
        <p:spPr>
          <a:xfrm>
            <a:off x="210788" y="4688894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3548987" y="4652434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251555" y="5976326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>
            <a:off x="3546768" y="5952430"/>
            <a:ext cx="383666" cy="205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5112323" y="2604654"/>
            <a:ext cx="2854046" cy="146858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dos resultados de novos credenciamentos</a:t>
            </a:r>
            <a:endParaRPr lang="pt-BR" sz="2000" dirty="0"/>
          </a:p>
        </p:txBody>
      </p:sp>
      <p:sp>
        <p:nvSpPr>
          <p:cNvPr id="2" name="Seta para Cima 1"/>
          <p:cNvSpPr/>
          <p:nvPr/>
        </p:nvSpPr>
        <p:spPr>
          <a:xfrm>
            <a:off x="6386945" y="2112819"/>
            <a:ext cx="304801" cy="4433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106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8" grpId="0" animBg="1"/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580994" y="246689"/>
            <a:ext cx="2854046" cy="146858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Ocorrência do fato</a:t>
            </a:r>
            <a:endParaRPr lang="pt-BR" sz="2400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4127759" y="399090"/>
            <a:ext cx="4647531" cy="1108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Ocorrencias.xml</a:t>
            </a:r>
            <a:endParaRPr lang="pt-BR" sz="2400" dirty="0"/>
          </a:p>
        </p:txBody>
      </p:sp>
      <p:sp>
        <p:nvSpPr>
          <p:cNvPr id="16" name="Seta para a Direita 15"/>
          <p:cNvSpPr/>
          <p:nvPr/>
        </p:nvSpPr>
        <p:spPr>
          <a:xfrm>
            <a:off x="3573581" y="814725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594844" y="3715242"/>
            <a:ext cx="2854046" cy="146858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Publicação da sanção</a:t>
            </a:r>
            <a:endParaRPr lang="pt-BR" sz="2400" dirty="0"/>
          </a:p>
        </p:txBody>
      </p:sp>
      <p:sp>
        <p:nvSpPr>
          <p:cNvPr id="20" name="Retângulo Arredondado 19"/>
          <p:cNvSpPr/>
          <p:nvPr/>
        </p:nvSpPr>
        <p:spPr>
          <a:xfrm>
            <a:off x="4141609" y="3867643"/>
            <a:ext cx="4633681" cy="1108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Sancao.xml</a:t>
            </a:r>
            <a:endParaRPr lang="pt-BR" sz="2400" dirty="0"/>
          </a:p>
        </p:txBody>
      </p:sp>
      <p:sp>
        <p:nvSpPr>
          <p:cNvPr id="21" name="Seta para a Direita 20"/>
          <p:cNvSpPr/>
          <p:nvPr/>
        </p:nvSpPr>
        <p:spPr>
          <a:xfrm>
            <a:off x="3587431" y="4283278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o Explicativo 1 2"/>
          <p:cNvSpPr/>
          <p:nvPr/>
        </p:nvSpPr>
        <p:spPr>
          <a:xfrm>
            <a:off x="2550137" y="2010898"/>
            <a:ext cx="3717928" cy="1024575"/>
          </a:xfrm>
          <a:prstGeom prst="borderCallout1">
            <a:avLst>
              <a:gd name="adj1" fmla="val 18750"/>
              <a:gd name="adj2" fmla="val -8333"/>
              <a:gd name="adj3" fmla="val -21423"/>
              <a:gd name="adj4" fmla="val -1872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Exemplos: Recurso Administrativo, Rescisão, Ressarcimento, </a:t>
            </a:r>
            <a:r>
              <a:rPr lang="pt-BR" sz="2000" dirty="0" err="1" smtClean="0"/>
              <a:t>etc</a:t>
            </a:r>
            <a:endParaRPr lang="pt-BR" sz="2000" dirty="0"/>
          </a:p>
        </p:txBody>
      </p:sp>
      <p:sp>
        <p:nvSpPr>
          <p:cNvPr id="11" name="Texto Explicativo 1 10"/>
          <p:cNvSpPr/>
          <p:nvPr/>
        </p:nvSpPr>
        <p:spPr>
          <a:xfrm>
            <a:off x="2550137" y="5469399"/>
            <a:ext cx="3717928" cy="1024575"/>
          </a:xfrm>
          <a:prstGeom prst="borderCallout1">
            <a:avLst>
              <a:gd name="adj1" fmla="val 18750"/>
              <a:gd name="adj2" fmla="val -8333"/>
              <a:gd name="adj3" fmla="val -21423"/>
              <a:gd name="adj4" fmla="val -1872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/>
              <a:t>Exemplos: Advertência, multa, Impedimento de Contratar, </a:t>
            </a:r>
            <a:r>
              <a:rPr lang="pt-BR" sz="2000" dirty="0" err="1"/>
              <a:t>etc</a:t>
            </a:r>
            <a:endParaRPr lang="pt-BR" sz="2000" dirty="0"/>
          </a:p>
          <a:p>
            <a:pPr algn="ctr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22793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9" grpId="0" animBg="1"/>
      <p:bldP spid="20" grpId="0" animBg="1"/>
      <p:bldP spid="21" grpId="0" animBg="1"/>
      <p:bldP spid="3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11715" y="137695"/>
            <a:ext cx="11301412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SITUAÇÃO</a:t>
            </a:r>
            <a:endParaRPr lang="pt-BR" sz="2800" b="1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85788" y="1620983"/>
            <a:ext cx="109273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Garantir a execução do fluxo da contratação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A situação de uma </a:t>
            </a:r>
            <a:r>
              <a:rPr lang="pt-BR" sz="2400" u="sng" dirty="0" smtClean="0"/>
              <a:t>contratação em andamento</a:t>
            </a:r>
            <a:r>
              <a:rPr lang="pt-BR" sz="2400" dirty="0" smtClean="0"/>
              <a:t> deve ser encaminhada em todas as remessas, </a:t>
            </a:r>
            <a:r>
              <a:rPr lang="pt-BR" sz="2400" u="sng" dirty="0" smtClean="0"/>
              <a:t>ainda que não tenha mudado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Enviar situação da contratação no </a:t>
            </a:r>
            <a:r>
              <a:rPr lang="pt-BR" sz="2400" u="sng" dirty="0" smtClean="0"/>
              <a:t>último dia</a:t>
            </a:r>
            <a:r>
              <a:rPr lang="pt-BR" sz="2400" dirty="0" smtClean="0"/>
              <a:t> do mês de </a:t>
            </a:r>
            <a:r>
              <a:rPr lang="pt-BR" sz="2400" dirty="0" smtClean="0"/>
              <a:t>referência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Situação do Lote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EDP </a:t>
            </a:r>
            <a:r>
              <a:rPr lang="pt-BR" sz="2400" dirty="0"/>
              <a:t>(Edital Publicado), </a:t>
            </a:r>
            <a:r>
              <a:rPr lang="pt-BR" sz="2400" dirty="0" smtClean="0"/>
              <a:t>LHM </a:t>
            </a:r>
            <a:r>
              <a:rPr lang="pt-BR" sz="2400" dirty="0"/>
              <a:t>(Lote Homologado), </a:t>
            </a:r>
            <a:r>
              <a:rPr lang="pt-BR" sz="2400" dirty="0" smtClean="0"/>
              <a:t>LCT </a:t>
            </a:r>
            <a:r>
              <a:rPr lang="pt-BR" sz="2400" dirty="0"/>
              <a:t>(Lote </a:t>
            </a:r>
            <a:r>
              <a:rPr lang="pt-BR" sz="2400" dirty="0" smtClean="0"/>
              <a:t>Contratado</a:t>
            </a:r>
            <a:r>
              <a:rPr lang="pt-BR" sz="2400" dirty="0"/>
              <a:t>)</a:t>
            </a: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Situação do Instrumento Contratual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ICP </a:t>
            </a:r>
            <a:r>
              <a:rPr lang="pt-BR" sz="2400" dirty="0"/>
              <a:t>(Publicado), </a:t>
            </a:r>
            <a:r>
              <a:rPr lang="pt-BR" sz="2400" dirty="0" smtClean="0"/>
              <a:t>ICE </a:t>
            </a:r>
            <a:r>
              <a:rPr lang="pt-BR" sz="2400" dirty="0"/>
              <a:t>(Em Execução), </a:t>
            </a:r>
            <a:r>
              <a:rPr lang="pt-BR" sz="2400" dirty="0" smtClean="0"/>
              <a:t>ICF </a:t>
            </a:r>
            <a:r>
              <a:rPr lang="pt-BR" sz="2400" dirty="0"/>
              <a:t>(Finalizado</a:t>
            </a:r>
            <a:r>
              <a:rPr lang="pt-BR" sz="2400" dirty="0" smtClean="0"/>
              <a:t>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0195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11715" y="137695"/>
            <a:ext cx="11301412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OBRIGATORIEDADE</a:t>
            </a:r>
            <a:endParaRPr lang="pt-BR" sz="2800" b="1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85788" y="1620983"/>
            <a:ext cx="109273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/>
              <a:t>Subordinam-se a este Anexo as entidades e órgãos públicos </a:t>
            </a:r>
            <a:r>
              <a:rPr lang="pt-BR" sz="2400" dirty="0" smtClean="0"/>
              <a:t>que </a:t>
            </a:r>
            <a:r>
              <a:rPr lang="pt-BR" sz="2400" b="1" u="sng" dirty="0"/>
              <a:t>realizam contratações públicas</a:t>
            </a:r>
            <a:r>
              <a:rPr lang="pt-BR" sz="2400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/>
              <a:t>A UG que </a:t>
            </a:r>
            <a:r>
              <a:rPr lang="pt-BR" sz="2400" b="1" u="sng" dirty="0"/>
              <a:t>não realizar contratações públicas</a:t>
            </a:r>
            <a:r>
              <a:rPr lang="pt-BR" sz="2400" dirty="0"/>
              <a:t> deverá informar este fato por </a:t>
            </a:r>
            <a:r>
              <a:rPr lang="pt-BR" sz="2400" b="1" u="sng" dirty="0"/>
              <a:t>meio de registro específico no </a:t>
            </a:r>
            <a:r>
              <a:rPr lang="pt-BR" sz="2400" b="1" u="sng" dirty="0" err="1"/>
              <a:t>CidadES</a:t>
            </a:r>
            <a:r>
              <a:rPr lang="pt-BR" sz="2400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3880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ta para a direita 3"/>
          <p:cNvSpPr/>
          <p:nvPr/>
        </p:nvSpPr>
        <p:spPr>
          <a:xfrm>
            <a:off x="176765" y="2982472"/>
            <a:ext cx="11876690" cy="2688299"/>
          </a:xfrm>
          <a:prstGeom prst="rightArrow">
            <a:avLst/>
          </a:prstGeom>
          <a:solidFill>
            <a:schemeClr val="accent6">
              <a:lumMod val="20000"/>
              <a:lumOff val="80000"/>
              <a:alpha val="27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dirty="0"/>
          </a:p>
        </p:txBody>
      </p:sp>
      <p:sp>
        <p:nvSpPr>
          <p:cNvPr id="7" name="Retângulo de cantos arredondados 12"/>
          <p:cNvSpPr/>
          <p:nvPr/>
        </p:nvSpPr>
        <p:spPr>
          <a:xfrm>
            <a:off x="884419" y="1529966"/>
            <a:ext cx="10722562" cy="6729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/>
              <a:t>Unidade Gestora</a:t>
            </a:r>
          </a:p>
        </p:txBody>
      </p:sp>
      <p:sp>
        <p:nvSpPr>
          <p:cNvPr id="8" name="Texto Explicativo 1 7"/>
          <p:cNvSpPr/>
          <p:nvPr/>
        </p:nvSpPr>
        <p:spPr>
          <a:xfrm>
            <a:off x="1166139" y="2680207"/>
            <a:ext cx="2529388" cy="774170"/>
          </a:xfrm>
          <a:prstGeom prst="borderCallout1">
            <a:avLst>
              <a:gd name="adj1" fmla="val 53061"/>
              <a:gd name="adj2" fmla="val -317"/>
              <a:gd name="adj3" fmla="val 148527"/>
              <a:gd name="adj4" fmla="val -15285"/>
            </a:avLst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Arquivos Estruturados e Não Estruturados</a:t>
            </a:r>
          </a:p>
        </p:txBody>
      </p:sp>
      <p:sp>
        <p:nvSpPr>
          <p:cNvPr id="9" name="Texto Explicativo 1 8"/>
          <p:cNvSpPr/>
          <p:nvPr/>
        </p:nvSpPr>
        <p:spPr>
          <a:xfrm>
            <a:off x="4320979" y="2695197"/>
            <a:ext cx="2714002" cy="771509"/>
          </a:xfrm>
          <a:prstGeom prst="borderCallout1">
            <a:avLst>
              <a:gd name="adj1" fmla="val 53061"/>
              <a:gd name="adj2" fmla="val -317"/>
              <a:gd name="adj3" fmla="val 148527"/>
              <a:gd name="adj4" fmla="val -15285"/>
            </a:avLst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Consistências Impeditivas e Indicativas</a:t>
            </a:r>
          </a:p>
        </p:txBody>
      </p:sp>
      <p:sp>
        <p:nvSpPr>
          <p:cNvPr id="10" name="Retângulo de cantos arredondados 4"/>
          <p:cNvSpPr/>
          <p:nvPr/>
        </p:nvSpPr>
        <p:spPr>
          <a:xfrm>
            <a:off x="430349" y="3787735"/>
            <a:ext cx="2202675" cy="108310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13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Envio da Remessa de Dados</a:t>
            </a:r>
          </a:p>
        </p:txBody>
      </p:sp>
      <p:sp>
        <p:nvSpPr>
          <p:cNvPr id="11" name="Retângulo de cantos arredondados 8"/>
          <p:cNvSpPr/>
          <p:nvPr/>
        </p:nvSpPr>
        <p:spPr>
          <a:xfrm>
            <a:off x="3133337" y="3815054"/>
            <a:ext cx="2278490" cy="107077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13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Resultado do Processamento da Remessa</a:t>
            </a:r>
          </a:p>
        </p:txBody>
      </p:sp>
      <p:sp>
        <p:nvSpPr>
          <p:cNvPr id="12" name="Texto Explicativo 1 11"/>
          <p:cNvSpPr/>
          <p:nvPr/>
        </p:nvSpPr>
        <p:spPr>
          <a:xfrm>
            <a:off x="7573526" y="2688460"/>
            <a:ext cx="2514372" cy="784981"/>
          </a:xfrm>
          <a:prstGeom prst="borderCallout1">
            <a:avLst>
              <a:gd name="adj1" fmla="val 51151"/>
              <a:gd name="adj2" fmla="val -834"/>
              <a:gd name="adj3" fmla="val 148527"/>
              <a:gd name="adj4" fmla="val -15285"/>
            </a:avLst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Assinatura Digital</a:t>
            </a:r>
          </a:p>
        </p:txBody>
      </p:sp>
      <p:sp>
        <p:nvSpPr>
          <p:cNvPr id="13" name="Retângulo de cantos arredondados 9"/>
          <p:cNvSpPr/>
          <p:nvPr/>
        </p:nvSpPr>
        <p:spPr>
          <a:xfrm>
            <a:off x="5942218" y="3787735"/>
            <a:ext cx="2281583" cy="11130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13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Homologação da Remessa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211715" y="137695"/>
            <a:ext cx="11301412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FLUXO DA REMESSA</a:t>
            </a:r>
            <a:endParaRPr lang="pt-BR" sz="2800" b="1" dirty="0" smtClean="0"/>
          </a:p>
        </p:txBody>
      </p:sp>
      <p:sp>
        <p:nvSpPr>
          <p:cNvPr id="15" name="Retângulo de cantos arredondados 9"/>
          <p:cNvSpPr/>
          <p:nvPr/>
        </p:nvSpPr>
        <p:spPr>
          <a:xfrm>
            <a:off x="8740807" y="3772745"/>
            <a:ext cx="2281583" cy="11130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133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Retificação</a:t>
            </a:r>
            <a:endParaRPr lang="pt-BR" sz="2133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6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11715" y="137695"/>
            <a:ext cx="11301412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ENVIO E HOMOLOGAÇÃO DA REMESSA</a:t>
            </a:r>
            <a:endParaRPr lang="pt-BR" sz="2800" b="1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85788" y="1620983"/>
            <a:ext cx="109273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/>
              <a:t>O Gestor da UG, por meio de cadastro próprio no </a:t>
            </a:r>
            <a:r>
              <a:rPr lang="pt-BR" sz="2400" dirty="0" err="1"/>
              <a:t>CidadES</a:t>
            </a:r>
            <a:r>
              <a:rPr lang="pt-BR" sz="2400" dirty="0"/>
              <a:t>, poderá delegar a outros agentes públicos, aqui denominados </a:t>
            </a:r>
            <a:r>
              <a:rPr lang="pt-BR" sz="2400" b="1" dirty="0"/>
              <a:t>Gestor da Remessa de Contratação </a:t>
            </a:r>
            <a:r>
              <a:rPr lang="pt-BR" sz="2400" dirty="0"/>
              <a:t>e </a:t>
            </a:r>
            <a:r>
              <a:rPr lang="pt-BR" sz="2400" b="1" dirty="0"/>
              <a:t>Responsável pelo envio da remessa de Contratação</a:t>
            </a:r>
            <a:r>
              <a:rPr lang="pt-BR" sz="2400" dirty="0"/>
              <a:t>, a competência para o envio da remessa. A delegação </a:t>
            </a:r>
            <a:r>
              <a:rPr lang="pt-BR" sz="2400" u="sng" dirty="0"/>
              <a:t>não isenta</a:t>
            </a:r>
            <a:r>
              <a:rPr lang="pt-BR" sz="2400" dirty="0"/>
              <a:t> o delegante da responsabilidade pela composição ou omissão da </a:t>
            </a:r>
            <a:r>
              <a:rPr lang="pt-BR" sz="2400" dirty="0" smtClean="0"/>
              <a:t>remessa;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O </a:t>
            </a:r>
            <a:r>
              <a:rPr lang="pt-BR" sz="2400" dirty="0" err="1" smtClean="0"/>
              <a:t>CidadES</a:t>
            </a:r>
            <a:r>
              <a:rPr lang="pt-BR" sz="2400" dirty="0" smtClean="0"/>
              <a:t> disponibilizará o extrato da remessa que, depois de conferido, deve ser homologado, pelo Gestor da UG e pelo Gestor da Remessa de Contratação, quando designado.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8719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11715" y="-319500"/>
            <a:ext cx="11301412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RETIFICAÇÃO</a:t>
            </a:r>
            <a:endParaRPr lang="pt-BR" sz="2800" b="1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85788" y="736088"/>
            <a:ext cx="10927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Os dados da </a:t>
            </a:r>
            <a:r>
              <a:rPr lang="pt-BR" sz="2400" dirty="0"/>
              <a:t>remessa Contratação poderão ser </a:t>
            </a:r>
            <a:r>
              <a:rPr lang="pt-BR" sz="2400" dirty="0" smtClean="0"/>
              <a:t>retificados </a:t>
            </a:r>
            <a:r>
              <a:rPr lang="pt-BR" sz="2400" dirty="0"/>
              <a:t>exclusivamente no </a:t>
            </a:r>
            <a:r>
              <a:rPr lang="pt-BR" sz="2400" dirty="0" err="1"/>
              <a:t>CidadES</a:t>
            </a:r>
            <a:r>
              <a:rPr lang="pt-BR" sz="2400" dirty="0"/>
              <a:t>, hipótese em que deverão ser novamente </a:t>
            </a:r>
            <a:r>
              <a:rPr lang="pt-BR" sz="2400" dirty="0" smtClean="0"/>
              <a:t>homologados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grpSp>
        <p:nvGrpSpPr>
          <p:cNvPr id="10" name="Agrupar 9"/>
          <p:cNvGrpSpPr/>
          <p:nvPr/>
        </p:nvGrpSpPr>
        <p:grpSpPr>
          <a:xfrm>
            <a:off x="1303330" y="1715535"/>
            <a:ext cx="9513730" cy="5070275"/>
            <a:chOff x="1431666" y="1567085"/>
            <a:chExt cx="8861510" cy="4722679"/>
          </a:xfrm>
        </p:grpSpPr>
        <p:pic>
          <p:nvPicPr>
            <p:cNvPr id="9" name="Imagem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31666" y="1567085"/>
              <a:ext cx="8861510" cy="4722679"/>
            </a:xfrm>
            <a:prstGeom prst="rect">
              <a:avLst/>
            </a:prstGeom>
          </p:spPr>
        </p:pic>
        <p:sp>
          <p:nvSpPr>
            <p:cNvPr id="7" name="Retângulo 6"/>
            <p:cNvSpPr/>
            <p:nvPr/>
          </p:nvSpPr>
          <p:spPr>
            <a:xfrm>
              <a:off x="6170538" y="2080994"/>
              <a:ext cx="981108" cy="236836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44072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4"/>
          <p:cNvSpPr/>
          <p:nvPr/>
        </p:nvSpPr>
        <p:spPr>
          <a:xfrm>
            <a:off x="1291055" y="1777738"/>
            <a:ext cx="2016224" cy="1027179"/>
          </a:xfrm>
          <a:prstGeom prst="roundRect">
            <a:avLst/>
          </a:prstGeom>
          <a:gradFill>
            <a:gsLst>
              <a:gs pos="0">
                <a:srgbClr val="005698"/>
              </a:gs>
              <a:gs pos="94000">
                <a:schemeClr val="accent1">
                  <a:lumMod val="20000"/>
                  <a:lumOff val="80000"/>
                </a:schemeClr>
              </a:gs>
              <a:gs pos="47000">
                <a:schemeClr val="tx2">
                  <a:lumMod val="40000"/>
                  <a:lumOff val="60000"/>
                </a:schemeClr>
              </a:gs>
              <a:gs pos="100000">
                <a:srgbClr val="9CB86E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133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Atos de Pessoal - Admissão -</a:t>
            </a:r>
            <a:endParaRPr lang="pt-BR" sz="2133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tângulo de cantos arredondados 9"/>
          <p:cNvSpPr/>
          <p:nvPr/>
        </p:nvSpPr>
        <p:spPr>
          <a:xfrm>
            <a:off x="4058221" y="1777738"/>
            <a:ext cx="2066893" cy="1027179"/>
          </a:xfrm>
          <a:prstGeom prst="roundRect">
            <a:avLst/>
          </a:prstGeom>
          <a:gradFill>
            <a:gsLst>
              <a:gs pos="0">
                <a:srgbClr val="005698"/>
              </a:gs>
              <a:gs pos="94000">
                <a:schemeClr val="accent1">
                  <a:lumMod val="20000"/>
                  <a:lumOff val="80000"/>
                </a:schemeClr>
              </a:gs>
              <a:gs pos="47000">
                <a:schemeClr val="tx2">
                  <a:lumMod val="40000"/>
                  <a:lumOff val="60000"/>
                </a:schemeClr>
              </a:gs>
              <a:gs pos="100000">
                <a:srgbClr val="9CB86E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13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Folha de Pagamento</a:t>
            </a:r>
          </a:p>
        </p:txBody>
      </p:sp>
      <p:sp>
        <p:nvSpPr>
          <p:cNvPr id="5" name="Retângulo de cantos arredondados 9"/>
          <p:cNvSpPr/>
          <p:nvPr/>
        </p:nvSpPr>
        <p:spPr>
          <a:xfrm>
            <a:off x="9515507" y="3672348"/>
            <a:ext cx="2066893" cy="1936251"/>
          </a:xfrm>
          <a:prstGeom prst="roundRect">
            <a:avLst/>
          </a:prstGeom>
          <a:gradFill>
            <a:gsLst>
              <a:gs pos="100000">
                <a:schemeClr val="accent4"/>
              </a:gs>
              <a:gs pos="0">
                <a:srgbClr val="FFFF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133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Contratação</a:t>
            </a:r>
            <a:endParaRPr lang="pt-BR" sz="2133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Conector de Seta Reta 5"/>
          <p:cNvCxnSpPr>
            <a:stCxn id="11" idx="0"/>
            <a:endCxn id="3" idx="2"/>
          </p:cNvCxnSpPr>
          <p:nvPr/>
        </p:nvCxnSpPr>
        <p:spPr>
          <a:xfrm flipV="1">
            <a:off x="5085340" y="2804917"/>
            <a:ext cx="6328" cy="617156"/>
          </a:xfrm>
          <a:prstGeom prst="straightConnector1">
            <a:avLst/>
          </a:prstGeom>
          <a:ln w="28575"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>
            <a:stCxn id="5" idx="1"/>
            <a:endCxn id="11" idx="3"/>
          </p:cNvCxnSpPr>
          <p:nvPr/>
        </p:nvCxnSpPr>
        <p:spPr>
          <a:xfrm flipH="1">
            <a:off x="8459863" y="4640474"/>
            <a:ext cx="1055644" cy="5492"/>
          </a:xfrm>
          <a:prstGeom prst="straightConnector1">
            <a:avLst/>
          </a:prstGeom>
          <a:ln w="28575"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>
            <a:stCxn id="2" idx="3"/>
            <a:endCxn id="3" idx="1"/>
          </p:cNvCxnSpPr>
          <p:nvPr/>
        </p:nvCxnSpPr>
        <p:spPr>
          <a:xfrm>
            <a:off x="3307279" y="2291328"/>
            <a:ext cx="750942" cy="0"/>
          </a:xfrm>
          <a:prstGeom prst="straightConnector1">
            <a:avLst/>
          </a:prstGeom>
          <a:ln w="28575"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5202273" y="191723"/>
            <a:ext cx="1842877" cy="10452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CIDAD</a:t>
            </a:r>
            <a:r>
              <a:rPr lang="pt-BR" sz="3600" b="1" dirty="0" smtClean="0">
                <a:solidFill>
                  <a:srgbClr val="002060"/>
                </a:solidFill>
              </a:rPr>
              <a:t>ES</a:t>
            </a:r>
            <a:endParaRPr lang="pt-BR" sz="1400" b="1" dirty="0"/>
          </a:p>
        </p:txBody>
      </p:sp>
      <p:grpSp>
        <p:nvGrpSpPr>
          <p:cNvPr id="26" name="Agrupar 25"/>
          <p:cNvGrpSpPr/>
          <p:nvPr/>
        </p:nvGrpSpPr>
        <p:grpSpPr>
          <a:xfrm>
            <a:off x="1710816" y="3422073"/>
            <a:ext cx="6749047" cy="2447786"/>
            <a:chOff x="1620236" y="3422073"/>
            <a:chExt cx="6942863" cy="2447786"/>
          </a:xfrm>
        </p:grpSpPr>
        <p:sp>
          <p:nvSpPr>
            <p:cNvPr id="11" name="Retângulo Arredondado 10"/>
            <p:cNvSpPr/>
            <p:nvPr/>
          </p:nvSpPr>
          <p:spPr>
            <a:xfrm>
              <a:off x="1620236" y="3422073"/>
              <a:ext cx="6942863" cy="244778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133" dirty="0">
                <a:solidFill>
                  <a:schemeClr val="tx2"/>
                </a:solidFill>
              </a:endParaRPr>
            </a:p>
          </p:txBody>
        </p:sp>
        <p:sp>
          <p:nvSpPr>
            <p:cNvPr id="12" name="Retângulo de cantos arredondados 4"/>
            <p:cNvSpPr/>
            <p:nvPr/>
          </p:nvSpPr>
          <p:spPr>
            <a:xfrm>
              <a:off x="2379938" y="4050553"/>
              <a:ext cx="2380916" cy="1549264"/>
            </a:xfrm>
            <a:prstGeom prst="roundRect">
              <a:avLst/>
            </a:prstGeom>
            <a:gradFill>
              <a:gsLst>
                <a:gs pos="0">
                  <a:srgbClr val="005698"/>
                </a:gs>
                <a:gs pos="94000">
                  <a:schemeClr val="accent1">
                    <a:lumMod val="20000"/>
                    <a:lumOff val="80000"/>
                  </a:schemeClr>
                </a:gs>
                <a:gs pos="47000">
                  <a:schemeClr val="tx2">
                    <a:lumMod val="40000"/>
                    <a:lumOff val="60000"/>
                  </a:schemeClr>
                </a:gs>
                <a:gs pos="100000">
                  <a:srgbClr val="9CB86E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133" dirty="0">
                  <a:solidFill>
                    <a:schemeClr val="tx2"/>
                  </a:solidFill>
                </a:rPr>
                <a:t>Prestação de Contas Mensal (PCM)</a:t>
              </a:r>
            </a:p>
          </p:txBody>
        </p:sp>
        <p:sp>
          <p:nvSpPr>
            <p:cNvPr id="13" name="Retângulo de cantos arredondados 4"/>
            <p:cNvSpPr/>
            <p:nvPr/>
          </p:nvSpPr>
          <p:spPr>
            <a:xfrm>
              <a:off x="5582002" y="4059335"/>
              <a:ext cx="2380916" cy="1549264"/>
            </a:xfrm>
            <a:prstGeom prst="roundRect">
              <a:avLst/>
            </a:prstGeom>
            <a:gradFill>
              <a:gsLst>
                <a:gs pos="0">
                  <a:srgbClr val="005698"/>
                </a:gs>
                <a:gs pos="94000">
                  <a:schemeClr val="accent1">
                    <a:lumMod val="20000"/>
                    <a:lumOff val="80000"/>
                  </a:schemeClr>
                </a:gs>
                <a:gs pos="47000">
                  <a:schemeClr val="tx2">
                    <a:lumMod val="40000"/>
                    <a:lumOff val="60000"/>
                  </a:schemeClr>
                </a:gs>
                <a:gs pos="100000">
                  <a:srgbClr val="9CB86E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133" dirty="0">
                  <a:solidFill>
                    <a:schemeClr val="tx2"/>
                  </a:solidFill>
                </a:rPr>
                <a:t>Prestação de Contas Anual (PCA)</a:t>
              </a:r>
            </a:p>
          </p:txBody>
        </p:sp>
        <p:sp>
          <p:nvSpPr>
            <p:cNvPr id="18" name="Retângulo 17"/>
            <p:cNvSpPr/>
            <p:nvPr/>
          </p:nvSpPr>
          <p:spPr>
            <a:xfrm>
              <a:off x="3623049" y="3495813"/>
              <a:ext cx="2949814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800" dirty="0" smtClean="0">
                  <a:solidFill>
                    <a:schemeClr val="tx2">
                      <a:lumMod val="75000"/>
                    </a:schemeClr>
                  </a:solidFill>
                </a:rPr>
                <a:t>Contas</a:t>
              </a:r>
              <a:endParaRPr lang="pt-BR" sz="28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364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11715" y="137695"/>
            <a:ext cx="11301412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AMBIENTE DE TESTES</a:t>
            </a:r>
            <a:endParaRPr lang="pt-BR" sz="2800" b="1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85788" y="1620983"/>
            <a:ext cx="10927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Ambiente de homologação externo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Para jurisdicionados e entidades desenvolvedoras de software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400" dirty="0" smtClean="0"/>
              <a:t>Previsão: Janeiro de 2021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482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757657" y="5631677"/>
            <a:ext cx="39113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GLEIDSON </a:t>
            </a:r>
            <a:r>
              <a:rPr lang="pt-BR" sz="2400" b="1" dirty="0" smtClean="0">
                <a:solidFill>
                  <a:schemeClr val="bg1"/>
                </a:solidFill>
              </a:rPr>
              <a:t>BERTOLLO</a:t>
            </a:r>
            <a:endParaRPr lang="pt-BR" sz="2400" b="1" dirty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AUDITOR DE CONTROLE EXTERNO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716711" y="1323156"/>
            <a:ext cx="42633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 smtClean="0">
                <a:solidFill>
                  <a:schemeClr val="bg1"/>
                </a:solidFill>
              </a:rPr>
              <a:t>Obrigado!</a:t>
            </a:r>
            <a:endParaRPr lang="pt-B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73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42925" y="137695"/>
            <a:ext cx="1164907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HISTÓRICO</a:t>
            </a:r>
            <a:endParaRPr lang="pt-BR" sz="2800" b="1" dirty="0"/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800" b="1" i="1" dirty="0" smtClean="0"/>
              <a:t>Instrução Normativa 58/2019, acrescentou à IN 43/2017 o Capítulo VII – Da Remessa Contratação e o Anexo VII com a estrutura dos arquivos a serem encaminhados</a:t>
            </a:r>
          </a:p>
          <a:p>
            <a:pPr marL="1371600" lvl="2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b="1" dirty="0" smtClean="0"/>
              <a:t>Prazos inicialmente previstos</a:t>
            </a:r>
            <a:r>
              <a:rPr lang="pt-BR" sz="2400" dirty="0" smtClean="0"/>
              <a:t>:</a:t>
            </a:r>
          </a:p>
          <a:p>
            <a:pPr marL="1371600" lvl="2" indent="-4572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t-BR" sz="2400" b="1" dirty="0" smtClean="0"/>
              <a:t>10 de maio de 2020</a:t>
            </a:r>
            <a:r>
              <a:rPr lang="pt-BR" sz="2400" dirty="0" smtClean="0"/>
              <a:t>, para as contratações cujo fato gerador inicial ocorresse a partir de 1º de janeiro de 2020;</a:t>
            </a:r>
          </a:p>
          <a:p>
            <a:pPr marL="1371600" lvl="2" indent="-4572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t-BR" sz="2400" b="1" dirty="0" smtClean="0"/>
              <a:t>10 de junho de 2020</a:t>
            </a:r>
            <a:r>
              <a:rPr lang="pt-BR" sz="2400" dirty="0" smtClean="0"/>
              <a:t>, para as contratações de obras e serviços de engenharia, cujo fato gerador inicial ocorresse a partir de 1° de maio de 2020.</a:t>
            </a:r>
          </a:p>
          <a:p>
            <a:pPr marL="1371600" lvl="2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800" b="1" i="1" dirty="0"/>
          </a:p>
        </p:txBody>
      </p:sp>
    </p:spTree>
    <p:extLst>
      <p:ext uri="{BB962C8B-B14F-4D97-AF65-F5344CB8AC3E}">
        <p14:creationId xmlns:p14="http://schemas.microsoft.com/office/powerpoint/2010/main" val="263296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42925" y="137695"/>
            <a:ext cx="1164907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HISTÓRICO</a:t>
            </a:r>
            <a:endParaRPr lang="pt-BR" sz="2800" b="1" dirty="0"/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800" b="1" i="1" dirty="0" smtClean="0"/>
              <a:t>Instrução Normativa 63/2020 alterou o prazo de envio da Remessa Contratação:</a:t>
            </a:r>
          </a:p>
          <a:p>
            <a:pPr marL="1371600" lvl="2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b="1" u="sng" dirty="0" smtClean="0"/>
              <a:t>Prazo inicial de envio</a:t>
            </a:r>
            <a:r>
              <a:rPr lang="pt-BR" sz="2800" u="sng" dirty="0" smtClean="0"/>
              <a:t>: </a:t>
            </a:r>
            <a:r>
              <a:rPr lang="pt-BR" sz="2800" b="1" u="sng" dirty="0" smtClean="0"/>
              <a:t>10 de julho de 2021</a:t>
            </a:r>
            <a:r>
              <a:rPr lang="pt-BR" sz="2800" dirty="0" smtClean="0"/>
              <a:t>, para as contratações, inclusive as referentes a obras e serviços de engenharia, cujo fato gerador inicial ocorra a partir de </a:t>
            </a:r>
            <a:r>
              <a:rPr lang="pt-BR" sz="2800" b="1" dirty="0" smtClean="0"/>
              <a:t>1º de junho de 2021</a:t>
            </a:r>
            <a:r>
              <a:rPr lang="pt-BR" sz="2800" dirty="0" smtClean="0"/>
              <a:t>;</a:t>
            </a:r>
          </a:p>
          <a:p>
            <a:pPr marL="1371600" lvl="2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 smtClean="0"/>
              <a:t>Remessas </a:t>
            </a:r>
            <a:r>
              <a:rPr lang="pt-BR" sz="2800" dirty="0" smtClean="0"/>
              <a:t>devem </a:t>
            </a:r>
            <a:r>
              <a:rPr lang="pt-BR" sz="2800" dirty="0" smtClean="0"/>
              <a:t>ser encaminhadas até o dia 10 do mês subsequente a que se referem.</a:t>
            </a:r>
          </a:p>
          <a:p>
            <a:pPr marL="1371600" lvl="2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800" b="1" i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3204255" y="2014771"/>
            <a:ext cx="7141892" cy="52322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pt-BR" sz="2800" b="1" i="1" dirty="0" smtClean="0"/>
              <a:t>Prazos serão </a:t>
            </a:r>
            <a:r>
              <a:rPr lang="pt-BR" sz="2800" b="1" i="1" dirty="0"/>
              <a:t>mantidos na nova IN do </a:t>
            </a:r>
            <a:r>
              <a:rPr lang="pt-BR" sz="2800" b="1" i="1" dirty="0" err="1" smtClean="0"/>
              <a:t>CidadES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7866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914400" y="309145"/>
            <a:ext cx="104441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FATOS GERADORES</a:t>
            </a:r>
            <a:endParaRPr lang="pt-BR" sz="2800" b="1" dirty="0" smtClean="0"/>
          </a:p>
          <a:p>
            <a:pPr algn="just">
              <a:lnSpc>
                <a:spcPct val="150000"/>
              </a:lnSpc>
            </a:pPr>
            <a:endParaRPr lang="pt-BR" sz="2800" b="1" dirty="0" smtClean="0"/>
          </a:p>
          <a:p>
            <a:pPr algn="just">
              <a:lnSpc>
                <a:spcPct val="150000"/>
              </a:lnSpc>
            </a:pPr>
            <a:endParaRPr lang="pt-BR" sz="1600" b="1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73335"/>
              </p:ext>
            </p:extLst>
          </p:nvPr>
        </p:nvGraphicFramePr>
        <p:xfrm>
          <a:off x="720432" y="1440876"/>
          <a:ext cx="10917384" cy="4350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1058">
                  <a:extLst>
                    <a:ext uri="{9D8B030D-6E8A-4147-A177-3AD203B41FA5}">
                      <a16:colId xmlns:a16="http://schemas.microsoft.com/office/drawing/2014/main" val="3872395873"/>
                    </a:ext>
                  </a:extLst>
                </a:gridCol>
                <a:gridCol w="6636326">
                  <a:extLst>
                    <a:ext uri="{9D8B030D-6E8A-4147-A177-3AD203B41FA5}">
                      <a16:colId xmlns:a16="http://schemas.microsoft.com/office/drawing/2014/main" val="4003594190"/>
                    </a:ext>
                  </a:extLst>
                </a:gridCol>
              </a:tblGrid>
              <a:tr h="433027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Fases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Fato Gerador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63509267"/>
                  </a:ext>
                </a:extLst>
              </a:tr>
              <a:tr h="43302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Edital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>
                          <a:effectLst/>
                        </a:rPr>
                        <a:t>Publicação do edital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8947457"/>
                  </a:ext>
                </a:extLst>
              </a:tr>
              <a:tr h="43302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Licitação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>
                          <a:effectLst/>
                        </a:rPr>
                        <a:t>Publicação do resultado da licitação 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4656723"/>
                  </a:ext>
                </a:extLst>
              </a:tr>
              <a:tr h="43302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Instrumento Contratual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>
                          <a:effectLst/>
                        </a:rPr>
                        <a:t>Publicação do instrumento contratual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3221451"/>
                  </a:ext>
                </a:extLst>
              </a:tr>
              <a:tr h="433027">
                <a:tc rowSpan="2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Execução 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>
                          <a:effectLst/>
                        </a:rPr>
                        <a:t>Ateste ou medição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4630291"/>
                  </a:ext>
                </a:extLst>
              </a:tr>
              <a:tr h="43302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>
                          <a:effectLst/>
                        </a:rPr>
                        <a:t>Pagamento 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4204744"/>
                  </a:ext>
                </a:extLst>
              </a:tr>
              <a:tr h="43302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Ata de Registro de Preços (ARP)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>
                          <a:effectLst/>
                        </a:rPr>
                        <a:t>Publicação da ARP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4923908"/>
                  </a:ext>
                </a:extLst>
              </a:tr>
              <a:tr h="43302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Concessão ARP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Autorização da concessão de adesão à ARP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2589989"/>
                  </a:ext>
                </a:extLst>
              </a:tr>
              <a:tr h="8861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Adesão ARP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Publicação da adesão à ARP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3484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4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914400" y="309145"/>
            <a:ext cx="10444163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FATOS GERADORES</a:t>
            </a:r>
            <a:endParaRPr lang="pt-BR" sz="1600" b="1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381581"/>
              </p:ext>
            </p:extLst>
          </p:nvPr>
        </p:nvGraphicFramePr>
        <p:xfrm>
          <a:off x="761999" y="1468587"/>
          <a:ext cx="10834255" cy="4364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3346">
                  <a:extLst>
                    <a:ext uri="{9D8B030D-6E8A-4147-A177-3AD203B41FA5}">
                      <a16:colId xmlns:a16="http://schemas.microsoft.com/office/drawing/2014/main" val="2930011952"/>
                    </a:ext>
                  </a:extLst>
                </a:gridCol>
                <a:gridCol w="6580909">
                  <a:extLst>
                    <a:ext uri="{9D8B030D-6E8A-4147-A177-3AD203B41FA5}">
                      <a16:colId xmlns:a16="http://schemas.microsoft.com/office/drawing/2014/main" val="638159600"/>
                    </a:ext>
                  </a:extLst>
                </a:gridCol>
              </a:tblGrid>
              <a:tr h="53928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Fases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 dirty="0">
                          <a:effectLst/>
                        </a:rPr>
                        <a:t>Fato Gerador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02065578"/>
                  </a:ext>
                </a:extLst>
              </a:tr>
              <a:tr h="539280">
                <a:tc rowSpan="2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Contratação direta 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 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 dirty="0">
                          <a:effectLst/>
                        </a:rPr>
                        <a:t>Publicação da ratificação 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482621"/>
                  </a:ext>
                </a:extLst>
              </a:tr>
              <a:tr h="11035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 dirty="0">
                          <a:effectLst/>
                        </a:rPr>
                        <a:t>Autorização da contratação (no caso de contratação direta por valor)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621552"/>
                  </a:ext>
                </a:extLst>
              </a:tr>
              <a:tr h="539280">
                <a:tc rowSpan="2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Credenciamento/Chamamento público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>
                          <a:effectLst/>
                        </a:rPr>
                        <a:t>Publicação do edital 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7700858"/>
                  </a:ext>
                </a:extLst>
              </a:tr>
              <a:tr h="5642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>
                          <a:effectLst/>
                        </a:rPr>
                        <a:t>Publicação dos resultados 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8441194"/>
                  </a:ext>
                </a:extLst>
              </a:tr>
              <a:tr h="53928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Ocorrências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>
                          <a:effectLst/>
                        </a:rPr>
                        <a:t>Ocorrência do fato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1918118"/>
                  </a:ext>
                </a:extLst>
              </a:tr>
              <a:tr h="53928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Sanção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000" dirty="0">
                          <a:effectLst/>
                        </a:rPr>
                        <a:t>Publicação da sanção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5969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32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09388" y="401782"/>
            <a:ext cx="10868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>
                <a:solidFill>
                  <a:srgbClr val="0070C0"/>
                </a:solidFill>
              </a:rPr>
              <a:t>IDENTIFICAÇÃO </a:t>
            </a:r>
            <a:r>
              <a:rPr lang="pt-BR" sz="3600" b="1" dirty="0" smtClean="0">
                <a:solidFill>
                  <a:srgbClr val="0070C0"/>
                </a:solidFill>
              </a:rPr>
              <a:t>DA CONTRATAÇÃO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620982" y="1565567"/>
            <a:ext cx="947650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A UG deverá obter o código </a:t>
            </a:r>
            <a:r>
              <a:rPr lang="pt-BR" sz="2800" dirty="0" smtClean="0"/>
              <a:t>no </a:t>
            </a:r>
            <a:r>
              <a:rPr lang="pt-BR" sz="2800" dirty="0" err="1"/>
              <a:t>CidadES</a:t>
            </a:r>
            <a:r>
              <a:rPr lang="pt-BR" sz="2800" dirty="0"/>
              <a:t>, </a:t>
            </a:r>
            <a:r>
              <a:rPr lang="pt-BR" sz="2800" u="sng" dirty="0"/>
              <a:t>previamente ao encaminhamento</a:t>
            </a:r>
            <a:r>
              <a:rPr lang="pt-BR" sz="2800" dirty="0"/>
              <a:t> da primeira remessa de Contratação, e os atos sujeitos à publicação oficial deverão contemplar o código obtido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r>
              <a:rPr lang="pt-BR" sz="2800" dirty="0" smtClean="0"/>
              <a:t>Será </a:t>
            </a:r>
            <a:r>
              <a:rPr lang="pt-BR" sz="2800" u="sng" dirty="0" smtClean="0"/>
              <a:t>informado em todas as estruturas</a:t>
            </a:r>
            <a:r>
              <a:rPr lang="pt-BR" sz="2800" dirty="0" smtClean="0"/>
              <a:t> dos arquivos a serem encaminhados nas remessas.</a:t>
            </a:r>
            <a:endParaRPr lang="pt-BR" sz="2800" dirty="0"/>
          </a:p>
          <a:p>
            <a:endParaRPr lang="pt-BR" sz="2800" dirty="0"/>
          </a:p>
          <a:p>
            <a:r>
              <a:rPr lang="pt-BR" sz="2800" u="sng" dirty="0"/>
              <a:t>Deverão</a:t>
            </a:r>
            <a:r>
              <a:rPr lang="pt-BR" sz="2800" dirty="0"/>
              <a:t> ser cadastradas as contratações com </a:t>
            </a:r>
            <a:r>
              <a:rPr lang="pt-BR" sz="2800" u="sng" dirty="0"/>
              <a:t>fato gerador inicial</a:t>
            </a:r>
            <a:r>
              <a:rPr lang="pt-BR" sz="2800" dirty="0"/>
              <a:t> ocorrido a partir de 1º de junho de 2021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4864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360214" y="942109"/>
            <a:ext cx="1856514" cy="10668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Publicação do Edital</a:t>
            </a:r>
            <a:endParaRPr lang="pt-BR" sz="2000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2881745" y="900542"/>
            <a:ext cx="2632364" cy="1108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EditalLicitacao.xml</a:t>
            </a:r>
            <a:endParaRPr lang="pt-BR" sz="2400" dirty="0"/>
          </a:p>
        </p:txBody>
      </p:sp>
      <p:sp>
        <p:nvSpPr>
          <p:cNvPr id="16" name="Seta para a Direita 15"/>
          <p:cNvSpPr/>
          <p:nvPr/>
        </p:nvSpPr>
        <p:spPr>
          <a:xfrm>
            <a:off x="2327566" y="1316177"/>
            <a:ext cx="415637" cy="2493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Texto Explicativo em Seta para Cima 16"/>
          <p:cNvSpPr/>
          <p:nvPr/>
        </p:nvSpPr>
        <p:spPr>
          <a:xfrm>
            <a:off x="526473" y="2272142"/>
            <a:ext cx="1392381" cy="1260763"/>
          </a:xfrm>
          <a:prstGeom prst="up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Fato Gerador Inicial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41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4977</TotalTime>
  <Words>1362</Words>
  <Application>Microsoft Office PowerPoint</Application>
  <PresentationFormat>Widescreen</PresentationFormat>
  <Paragraphs>270</Paragraphs>
  <Slides>31</Slides>
  <Notes>28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Gleidson Bertollo</cp:lastModifiedBy>
  <cp:revision>321</cp:revision>
  <dcterms:created xsi:type="dcterms:W3CDTF">2019-12-06T19:40:08Z</dcterms:created>
  <dcterms:modified xsi:type="dcterms:W3CDTF">2020-09-18T19:21:19Z</dcterms:modified>
</cp:coreProperties>
</file>