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81" r:id="rId3"/>
    <p:sldId id="282" r:id="rId4"/>
    <p:sldId id="283" r:id="rId5"/>
    <p:sldId id="269" r:id="rId6"/>
    <p:sldId id="270" r:id="rId7"/>
    <p:sldId id="271" r:id="rId8"/>
    <p:sldId id="272" r:id="rId9"/>
    <p:sldId id="265" r:id="rId10"/>
    <p:sldId id="284" r:id="rId11"/>
    <p:sldId id="274" r:id="rId12"/>
    <p:sldId id="267" r:id="rId13"/>
    <p:sldId id="276" r:id="rId14"/>
    <p:sldId id="268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B55"/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5" autoAdjust="0"/>
    <p:restoredTop sz="94737"/>
  </p:normalViewPr>
  <p:slideViewPr>
    <p:cSldViewPr snapToGrid="0" snapToObjects="1">
      <p:cViewPr varScale="1">
        <p:scale>
          <a:sx n="69" d="100"/>
          <a:sy n="69" d="100"/>
        </p:scale>
        <p:origin x="9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722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35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79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1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867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7357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47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27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417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668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3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460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4377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5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7C5D920-5ADB-A547-A137-E6A10A8B6A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9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B43442B-5B9A-9944-8E9E-C4EBBAAEB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921A0D-7F0A-0749-A9D7-93CC555FD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361E2F-44CD-054C-BB3F-37BC3108E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2289-C69A-0D4C-900A-4229BC719EE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43F167-A468-C445-BDEC-E33A63A0A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DC083B-E3E2-F54B-B318-6346D688E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6F5AA56-3719-9D40-A076-DB995CB287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90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F60F60E-6A72-F040-817E-D0C008831EA3}"/>
              </a:ext>
            </a:extLst>
          </p:cNvPr>
          <p:cNvSpPr txBox="1"/>
          <p:nvPr/>
        </p:nvSpPr>
        <p:spPr>
          <a:xfrm>
            <a:off x="589654" y="527337"/>
            <a:ext cx="5930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PROPOSTAS DE ALTERAÇÃO</a:t>
            </a:r>
          </a:p>
          <a:p>
            <a:r>
              <a:rPr lang="pt-BR" sz="3200" b="1" dirty="0" smtClean="0">
                <a:solidFill>
                  <a:schemeClr val="bg1"/>
                </a:solidFill>
              </a:rPr>
              <a:t>IN TC 38/2016 E ANEXO ÚNICO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757657" y="5631677"/>
            <a:ext cx="9577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NÚCLEO DE CONTROLE EXTERNO DE REGISTRO DE ATOS DE PESSOAL - NRP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02182" y="1270245"/>
            <a:ext cx="1065414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ESTRUTURA PRORROGACAOCONCURSO</a:t>
            </a:r>
          </a:p>
          <a:p>
            <a:pPr algn="ctr"/>
            <a:endParaRPr lang="pt-BR" sz="1000" b="1" dirty="0"/>
          </a:p>
          <a:p>
            <a:r>
              <a:rPr lang="pt-BR" sz="2400" b="1" dirty="0"/>
              <a:t>Inclusão dos campos </a:t>
            </a:r>
            <a:r>
              <a:rPr lang="pt-BR" sz="2400" b="1" dirty="0" err="1"/>
              <a:t>CodigoCargo</a:t>
            </a:r>
            <a:r>
              <a:rPr lang="pt-BR" sz="2400" b="1" dirty="0"/>
              <a:t>, </a:t>
            </a:r>
            <a:r>
              <a:rPr lang="pt-BR" sz="2400" b="1" dirty="0" err="1"/>
              <a:t>NomeAreaEspecialidade</a:t>
            </a:r>
            <a:r>
              <a:rPr lang="pt-BR" sz="2400" b="1" dirty="0"/>
              <a:t> e </a:t>
            </a:r>
            <a:r>
              <a:rPr lang="pt-BR" sz="2400" b="1" dirty="0" err="1"/>
              <a:t>LocalLotacao</a:t>
            </a:r>
            <a:r>
              <a:rPr lang="pt-BR" sz="2400" b="1" dirty="0"/>
              <a:t>.</a:t>
            </a:r>
          </a:p>
          <a:p>
            <a:pPr algn="just"/>
            <a:endParaRPr lang="pt-BR" sz="900" b="1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/>
          </p:nvPr>
        </p:nvGraphicFramePr>
        <p:xfrm>
          <a:off x="472966" y="2423954"/>
          <a:ext cx="11025350" cy="3409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0553">
                  <a:extLst>
                    <a:ext uri="{9D8B030D-6E8A-4147-A177-3AD203B41FA5}">
                      <a16:colId xmlns:a16="http://schemas.microsoft.com/office/drawing/2014/main" val="1661207056"/>
                    </a:ext>
                  </a:extLst>
                </a:gridCol>
                <a:gridCol w="3538865">
                  <a:extLst>
                    <a:ext uri="{9D8B030D-6E8A-4147-A177-3AD203B41FA5}">
                      <a16:colId xmlns:a16="http://schemas.microsoft.com/office/drawing/2014/main" val="3513508753"/>
                    </a:ext>
                  </a:extLst>
                </a:gridCol>
                <a:gridCol w="779777">
                  <a:extLst>
                    <a:ext uri="{9D8B030D-6E8A-4147-A177-3AD203B41FA5}">
                      <a16:colId xmlns:a16="http://schemas.microsoft.com/office/drawing/2014/main" val="1259849989"/>
                    </a:ext>
                  </a:extLst>
                </a:gridCol>
                <a:gridCol w="918124">
                  <a:extLst>
                    <a:ext uri="{9D8B030D-6E8A-4147-A177-3AD203B41FA5}">
                      <a16:colId xmlns:a16="http://schemas.microsoft.com/office/drawing/2014/main" val="1881423312"/>
                    </a:ext>
                  </a:extLst>
                </a:gridCol>
                <a:gridCol w="3428031">
                  <a:extLst>
                    <a:ext uri="{9D8B030D-6E8A-4147-A177-3AD203B41FA5}">
                      <a16:colId xmlns:a16="http://schemas.microsoft.com/office/drawing/2014/main" val="3391416729"/>
                    </a:ext>
                  </a:extLst>
                </a:gridCol>
              </a:tblGrid>
              <a:tr h="19552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Estrutura </a:t>
                      </a:r>
                      <a:r>
                        <a:rPr lang="pt-BR" sz="1100" dirty="0" err="1">
                          <a:effectLst/>
                        </a:rPr>
                        <a:t>ProrrogacaoConcurso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982458"/>
                  </a:ext>
                </a:extLst>
              </a:tr>
              <a:tr h="1955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effectLst/>
                        </a:rPr>
                        <a:t>IdNumRegistro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Identificador sequencial dos registros enviados.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Inteiro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Obrigatório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181065"/>
                  </a:ext>
                </a:extLst>
              </a:tr>
              <a:tr h="1955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effectLst/>
                        </a:rPr>
                        <a:t>IdentificacaoConcurso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Identificação do concurso.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Caracter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Obrigatório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470438"/>
                  </a:ext>
                </a:extLst>
              </a:tr>
              <a:tr h="1955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effectLst/>
                        </a:rPr>
                        <a:t>AnoConcurso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Ano do concurso.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Inteiro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04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Obrigatório, AAAA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492211"/>
                  </a:ext>
                </a:extLst>
              </a:tr>
              <a:tr h="1955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err="1">
                          <a:effectLst/>
                        </a:rPr>
                        <a:t>CodigoCargo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Código do cargo.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Caracter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16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Obrigatório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724447"/>
                  </a:ext>
                </a:extLst>
              </a:tr>
              <a:tr h="610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err="1">
                          <a:effectLst/>
                        </a:rPr>
                        <a:t>NomeAreaEspecialidade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Área de especialidade definida no edital. Exemplo: informar para o cargo de Professor as especialidades Matemática, Português ou Ciências, etc.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Caracter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1000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Obrigatório,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exceto nos casos em que não houver previsão da área de especialidade no edital.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872212"/>
                  </a:ext>
                </a:extLst>
              </a:tr>
              <a:tr h="610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err="1">
                          <a:effectLst/>
                        </a:rPr>
                        <a:t>LocalLotacao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Local de alocação das vagas.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err="1">
                          <a:effectLst/>
                        </a:rPr>
                        <a:t>Caracter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500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Obrigatório,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exceto nos casos em que não houver previsão de local  lotação no edital.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738"/>
                  </a:ext>
                </a:extLst>
              </a:tr>
              <a:tr h="610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NovaDataValidade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Nova data de validade do concurso.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Deve ser calculada considerando a data de início da validade e o prazo de validade do concurso.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Data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Obrigatório, AAAA-MM-DD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032676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NomeVeiculoPublicacaoProrrogacao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Nome do veículo utilizado para publicação da prorrogação.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Caracter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1000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Obrigatório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922232"/>
                  </a:ext>
                </a:extLst>
              </a:tr>
              <a:tr h="1955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DataPublicacaoProrrogacao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Data de publicação da prorrogação do concurso.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Data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10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Obrigatório, AAAA-MM-DD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341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96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1164" y="922398"/>
            <a:ext cx="11111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ESTRUTURA ADMISSAOEFETIVO</a:t>
            </a:r>
          </a:p>
          <a:p>
            <a:pPr algn="just"/>
            <a:endParaRPr lang="pt-BR" sz="800" b="1" dirty="0" smtClean="0"/>
          </a:p>
          <a:p>
            <a:pPr algn="just"/>
            <a:r>
              <a:rPr lang="pt-BR" sz="2400" b="1" dirty="0" smtClean="0"/>
              <a:t>1.Alteração das opções de preenchimento dos campos </a:t>
            </a:r>
            <a:r>
              <a:rPr lang="pt-BR" sz="2400" b="1" dirty="0" err="1" smtClean="0"/>
              <a:t>AreaEspecialidade</a:t>
            </a:r>
            <a:r>
              <a:rPr lang="pt-BR" sz="2400" b="1" dirty="0" smtClean="0"/>
              <a:t>, </a:t>
            </a:r>
            <a:r>
              <a:rPr lang="pt-BR" sz="2400" b="1" dirty="0" err="1" smtClean="0"/>
              <a:t>HabilitacaoEspecifica</a:t>
            </a:r>
            <a:r>
              <a:rPr lang="pt-BR" sz="2400" b="1" dirty="0" smtClean="0"/>
              <a:t> e </a:t>
            </a:r>
            <a:r>
              <a:rPr lang="pt-BR" sz="2400" b="1" dirty="0" err="1" smtClean="0"/>
              <a:t>LaudoMedicoNecessidadeEspecial</a:t>
            </a:r>
            <a:r>
              <a:rPr lang="pt-BR" sz="2400" b="1" dirty="0" smtClean="0"/>
              <a:t>.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894446"/>
              </p:ext>
            </p:extLst>
          </p:nvPr>
        </p:nvGraphicFramePr>
        <p:xfrm>
          <a:off x="651162" y="2245837"/>
          <a:ext cx="11111346" cy="3662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3043">
                  <a:extLst>
                    <a:ext uri="{9D8B030D-6E8A-4147-A177-3AD203B41FA5}">
                      <a16:colId xmlns:a16="http://schemas.microsoft.com/office/drawing/2014/main" val="3486094182"/>
                    </a:ext>
                  </a:extLst>
                </a:gridCol>
                <a:gridCol w="3572582">
                  <a:extLst>
                    <a:ext uri="{9D8B030D-6E8A-4147-A177-3AD203B41FA5}">
                      <a16:colId xmlns:a16="http://schemas.microsoft.com/office/drawing/2014/main" val="232040700"/>
                    </a:ext>
                  </a:extLst>
                </a:gridCol>
                <a:gridCol w="787205">
                  <a:extLst>
                    <a:ext uri="{9D8B030D-6E8A-4147-A177-3AD203B41FA5}">
                      <a16:colId xmlns:a16="http://schemas.microsoft.com/office/drawing/2014/main" val="2101902261"/>
                    </a:ext>
                  </a:extLst>
                </a:gridCol>
                <a:gridCol w="880845">
                  <a:extLst>
                    <a:ext uri="{9D8B030D-6E8A-4147-A177-3AD203B41FA5}">
                      <a16:colId xmlns:a16="http://schemas.microsoft.com/office/drawing/2014/main" val="4052129721"/>
                    </a:ext>
                  </a:extLst>
                </a:gridCol>
                <a:gridCol w="3487671">
                  <a:extLst>
                    <a:ext uri="{9D8B030D-6E8A-4147-A177-3AD203B41FA5}">
                      <a16:colId xmlns:a16="http://schemas.microsoft.com/office/drawing/2014/main" val="461103504"/>
                    </a:ext>
                  </a:extLst>
                </a:gridCol>
              </a:tblGrid>
              <a:tr h="1297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err="1">
                          <a:effectLst/>
                        </a:rPr>
                        <a:t>AreaEspecialidade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Servidor apresentou documento comprobatório de atendimento da especialidade exigida para o cargo?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Caracter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02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Obrigatório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S – Sim, se candidato apresentou comprovação da especialidade exigida para o cargo.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N – Não, se candidato não apresentou comprovação da especialidade exigida para o cargo.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NA – Não se aplica, se cargo não exige comprovação de especialidade.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30769"/>
                  </a:ext>
                </a:extLst>
              </a:tr>
              <a:tr h="1297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err="1">
                          <a:effectLst/>
                        </a:rPr>
                        <a:t>HabilitacaoEspecifica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Servidor apresentou comprovação da habilitação específica para o cargo?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 err="1">
                          <a:effectLst/>
                        </a:rPr>
                        <a:t>Caracter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02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Obrigatório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S – Sim, se candidato apresentou comprovação de habilitação específica exigida para o cargo.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N – Não, se candidato não apresentou comprovação de habilitação específica exigida para o cargo.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NA – Não se aplica, se cargo não exige comprovação de habilitação específica.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31487"/>
                  </a:ext>
                </a:extLst>
              </a:tr>
              <a:tr h="74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LaudoMedicoNecessidadeEspecial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Servidor apresentou laudo médico que comprove a necessidade especial?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</a:rPr>
                        <a:t>Caracter</a:t>
                      </a:r>
                      <a:endParaRPr lang="pt-BR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02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Obrigatório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S – Sim, se candidato se declarou </a:t>
                      </a:r>
                      <a:r>
                        <a:rPr lang="pt-BR" sz="1100" b="1" dirty="0" err="1">
                          <a:effectLst/>
                        </a:rPr>
                        <a:t>PcD</a:t>
                      </a:r>
                      <a:r>
                        <a:rPr lang="pt-BR" sz="1100" b="1" dirty="0">
                          <a:effectLst/>
                        </a:rPr>
                        <a:t> e apresentou laudo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N – Não, se candidato se declarou </a:t>
                      </a:r>
                      <a:r>
                        <a:rPr lang="pt-BR" sz="1100" b="1" dirty="0" err="1">
                          <a:effectLst/>
                        </a:rPr>
                        <a:t>PcD</a:t>
                      </a:r>
                      <a:r>
                        <a:rPr lang="pt-BR" sz="1100" b="1" dirty="0">
                          <a:effectLst/>
                        </a:rPr>
                        <a:t> e não apresentou laudo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NA – Não se aplica, se candidato não se declarou </a:t>
                      </a:r>
                      <a:r>
                        <a:rPr lang="pt-BR" sz="1100" b="1" dirty="0" err="1">
                          <a:effectLst/>
                        </a:rPr>
                        <a:t>PcD</a:t>
                      </a:r>
                      <a:endParaRPr lang="pt-B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0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11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1164" y="1108459"/>
            <a:ext cx="1079269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dirty="0"/>
              <a:t>ESTRUTURA ADMISSAOEFETIVO</a:t>
            </a:r>
          </a:p>
          <a:p>
            <a:pPr algn="just"/>
            <a:endParaRPr lang="pt-BR" sz="800" b="1" dirty="0" smtClean="0"/>
          </a:p>
          <a:p>
            <a:pPr algn="just"/>
            <a:r>
              <a:rPr lang="pt-BR" sz="2300" b="1" dirty="0" smtClean="0"/>
              <a:t>2.Inclusão dos campos </a:t>
            </a:r>
            <a:r>
              <a:rPr lang="pt-BR" sz="2300" b="1" dirty="0" err="1" smtClean="0"/>
              <a:t>EnquadramentoCotaNegro</a:t>
            </a:r>
            <a:r>
              <a:rPr lang="pt-BR" sz="2300" b="1" dirty="0" smtClean="0"/>
              <a:t>, </a:t>
            </a:r>
            <a:r>
              <a:rPr lang="pt-BR" sz="2300" b="1" dirty="0" err="1" smtClean="0"/>
              <a:t>EnquadramentoCotaIndigena</a:t>
            </a:r>
            <a:r>
              <a:rPr lang="pt-BR" sz="2200" b="1" dirty="0"/>
              <a:t>.</a:t>
            </a:r>
            <a:endParaRPr lang="pt-BR" sz="2200" b="1" dirty="0" smtClean="0"/>
          </a:p>
          <a:p>
            <a:pPr algn="just"/>
            <a:endParaRPr lang="pt-BR" sz="9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481603"/>
              </p:ext>
            </p:extLst>
          </p:nvPr>
        </p:nvGraphicFramePr>
        <p:xfrm>
          <a:off x="762001" y="2170288"/>
          <a:ext cx="10155381" cy="3508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4611">
                  <a:extLst>
                    <a:ext uri="{9D8B030D-6E8A-4147-A177-3AD203B41FA5}">
                      <a16:colId xmlns:a16="http://schemas.microsoft.com/office/drawing/2014/main" val="4126996986"/>
                    </a:ext>
                  </a:extLst>
                </a:gridCol>
                <a:gridCol w="3146983">
                  <a:extLst>
                    <a:ext uri="{9D8B030D-6E8A-4147-A177-3AD203B41FA5}">
                      <a16:colId xmlns:a16="http://schemas.microsoft.com/office/drawing/2014/main" val="3651731760"/>
                    </a:ext>
                  </a:extLst>
                </a:gridCol>
                <a:gridCol w="717941">
                  <a:extLst>
                    <a:ext uri="{9D8B030D-6E8A-4147-A177-3AD203B41FA5}">
                      <a16:colId xmlns:a16="http://schemas.microsoft.com/office/drawing/2014/main" val="1338965739"/>
                    </a:ext>
                  </a:extLst>
                </a:gridCol>
                <a:gridCol w="825052">
                  <a:extLst>
                    <a:ext uri="{9D8B030D-6E8A-4147-A177-3AD203B41FA5}">
                      <a16:colId xmlns:a16="http://schemas.microsoft.com/office/drawing/2014/main" val="1989380081"/>
                    </a:ext>
                  </a:extLst>
                </a:gridCol>
                <a:gridCol w="3180794">
                  <a:extLst>
                    <a:ext uri="{9D8B030D-6E8A-4147-A177-3AD203B41FA5}">
                      <a16:colId xmlns:a16="http://schemas.microsoft.com/office/drawing/2014/main" val="3425844953"/>
                    </a:ext>
                  </a:extLst>
                </a:gridCol>
              </a:tblGrid>
              <a:tr h="1279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effectLst/>
                        </a:rPr>
                        <a:t>EnquadramentoCotaNegro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Servidor se enquadrou como cotista negro segundo os requisitos previstos no edital do concurso e na forma da legislação do ente?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u="none" strike="noStrike" dirty="0">
                          <a:effectLst/>
                        </a:rPr>
                        <a:t> 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effectLst/>
                        </a:rPr>
                        <a:t>Caracter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02</a:t>
                      </a:r>
                      <a:endParaRPr lang="pt-B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Obrigatório</a:t>
                      </a:r>
                    </a:p>
                    <a:p>
                      <a:pPr marL="202565" indent="-202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S – Sim, se candidato se enquadrou como cotista.</a:t>
                      </a:r>
                    </a:p>
                    <a:p>
                      <a:pPr marL="202565" indent="-202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N – Não, se candidato não se enquadrou como cotista. </a:t>
                      </a:r>
                    </a:p>
                    <a:p>
                      <a:pPr marL="202565" indent="-202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NA – Não se aplica, se candidato não se autodeclarou preto ou pardo.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1971001"/>
                  </a:ext>
                </a:extLst>
              </a:tr>
              <a:tr h="1790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 err="1">
                          <a:effectLst/>
                        </a:rPr>
                        <a:t>EnquadramentoCotaIndigena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Servidor se  enquadrou como cotista indígena segundo os requisitos previstos no edital do concurso e na forma da legislação do ente? 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Caracter</a:t>
                      </a:r>
                      <a:endParaRPr lang="pt-B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02</a:t>
                      </a:r>
                      <a:endParaRPr lang="pt-B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Obrigatório</a:t>
                      </a:r>
                    </a:p>
                    <a:p>
                      <a:pPr marL="202565" indent="-202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S – Sim, se candidato se enquadrou como cotista.</a:t>
                      </a:r>
                    </a:p>
                    <a:p>
                      <a:pPr marL="202565" indent="-202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N – Não, se candidato não se enquadrou como cotista. </a:t>
                      </a:r>
                    </a:p>
                    <a:p>
                      <a:pPr marL="202565" indent="-202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NA – Não se aplica, se candidato não se autodeclarou indígena.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37848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0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02182" y="1283281"/>
            <a:ext cx="1065414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ESTRUTURA ADMISSAOEFETIVO</a:t>
            </a:r>
          </a:p>
          <a:p>
            <a:pPr algn="just"/>
            <a:endParaRPr lang="pt-BR" sz="1000" b="1" dirty="0" smtClean="0"/>
          </a:p>
          <a:p>
            <a:pPr algn="just"/>
            <a:r>
              <a:rPr lang="pt-BR" sz="2400" b="1" dirty="0" smtClean="0"/>
              <a:t>3.Inclusão do campo </a:t>
            </a:r>
            <a:r>
              <a:rPr lang="pt-BR" sz="2400" b="1" dirty="0" err="1" smtClean="0"/>
              <a:t>ParecerControleInterno</a:t>
            </a:r>
            <a:r>
              <a:rPr lang="pt-BR" sz="2000" b="1" dirty="0"/>
              <a:t>.</a:t>
            </a:r>
            <a:endParaRPr lang="pt-BR" sz="2000" b="1" dirty="0" smtClean="0"/>
          </a:p>
          <a:p>
            <a:pPr algn="just"/>
            <a:endParaRPr lang="pt-BR" sz="9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64880"/>
              </p:ext>
            </p:extLst>
          </p:nvPr>
        </p:nvGraphicFramePr>
        <p:xfrm>
          <a:off x="602182" y="2783465"/>
          <a:ext cx="11166763" cy="1849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9808">
                  <a:extLst>
                    <a:ext uri="{9D8B030D-6E8A-4147-A177-3AD203B41FA5}">
                      <a16:colId xmlns:a16="http://schemas.microsoft.com/office/drawing/2014/main" val="551291291"/>
                    </a:ext>
                  </a:extLst>
                </a:gridCol>
                <a:gridCol w="3582723">
                  <a:extLst>
                    <a:ext uri="{9D8B030D-6E8A-4147-A177-3AD203B41FA5}">
                      <a16:colId xmlns:a16="http://schemas.microsoft.com/office/drawing/2014/main" val="3609773341"/>
                    </a:ext>
                  </a:extLst>
                </a:gridCol>
                <a:gridCol w="913178">
                  <a:extLst>
                    <a:ext uri="{9D8B030D-6E8A-4147-A177-3AD203B41FA5}">
                      <a16:colId xmlns:a16="http://schemas.microsoft.com/office/drawing/2014/main" val="3240118106"/>
                    </a:ext>
                  </a:extLst>
                </a:gridCol>
                <a:gridCol w="783482">
                  <a:extLst>
                    <a:ext uri="{9D8B030D-6E8A-4147-A177-3AD203B41FA5}">
                      <a16:colId xmlns:a16="http://schemas.microsoft.com/office/drawing/2014/main" val="664169406"/>
                    </a:ext>
                  </a:extLst>
                </a:gridCol>
                <a:gridCol w="3497572">
                  <a:extLst>
                    <a:ext uri="{9D8B030D-6E8A-4147-A177-3AD203B41FA5}">
                      <a16:colId xmlns:a16="http://schemas.microsoft.com/office/drawing/2014/main" val="3863760092"/>
                    </a:ext>
                  </a:extLst>
                </a:gridCol>
              </a:tblGrid>
              <a:tr h="18498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err="1">
                          <a:effectLst/>
                        </a:rPr>
                        <a:t>ParecerControleInterno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Parecer do controle interno quanto à admissão.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err="1">
                          <a:effectLst/>
                        </a:rPr>
                        <a:t>Caracter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</a:rPr>
                        <a:t>1</a:t>
                      </a:r>
                      <a:endParaRPr lang="pt-B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Obrigatório, para concursos a partir de 2017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1 – Parecer favorável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2 – Parecer desfavorável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340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72835" y="635265"/>
            <a:ext cx="1079269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/>
          </a:p>
          <a:p>
            <a:pPr algn="ctr"/>
            <a:r>
              <a:rPr lang="pt-BR" sz="2400" b="1" dirty="0" smtClean="0"/>
              <a:t>ESTRUTURA ARQUIVOADMISSAOEFETIVO</a:t>
            </a:r>
            <a:endParaRPr lang="pt-BR" sz="2400" b="1" dirty="0"/>
          </a:p>
          <a:p>
            <a:pPr algn="just"/>
            <a:endParaRPr lang="pt-BR" sz="100" b="1" dirty="0" smtClean="0"/>
          </a:p>
          <a:p>
            <a:pPr algn="just"/>
            <a:r>
              <a:rPr lang="pt-BR" sz="2400" b="1" dirty="0" smtClean="0"/>
              <a:t>Alteração da obrigatoriedade de envio dos arquivos.</a:t>
            </a:r>
          </a:p>
          <a:p>
            <a:pPr algn="just"/>
            <a:endParaRPr lang="pt-BR" sz="2000" b="1" dirty="0" smtClean="0"/>
          </a:p>
          <a:p>
            <a:pPr algn="just"/>
            <a:endParaRPr lang="pt-BR" sz="900" b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869173"/>
              </p:ext>
            </p:extLst>
          </p:nvPr>
        </p:nvGraphicFramePr>
        <p:xfrm>
          <a:off x="554179" y="1787237"/>
          <a:ext cx="11014364" cy="4101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7193">
                  <a:extLst>
                    <a:ext uri="{9D8B030D-6E8A-4147-A177-3AD203B41FA5}">
                      <a16:colId xmlns:a16="http://schemas.microsoft.com/office/drawing/2014/main" val="900111165"/>
                    </a:ext>
                  </a:extLst>
                </a:gridCol>
                <a:gridCol w="3533828">
                  <a:extLst>
                    <a:ext uri="{9D8B030D-6E8A-4147-A177-3AD203B41FA5}">
                      <a16:colId xmlns:a16="http://schemas.microsoft.com/office/drawing/2014/main" val="44484768"/>
                    </a:ext>
                  </a:extLst>
                </a:gridCol>
                <a:gridCol w="778668">
                  <a:extLst>
                    <a:ext uri="{9D8B030D-6E8A-4147-A177-3AD203B41FA5}">
                      <a16:colId xmlns:a16="http://schemas.microsoft.com/office/drawing/2014/main" val="3372932438"/>
                    </a:ext>
                  </a:extLst>
                </a:gridCol>
                <a:gridCol w="894838">
                  <a:extLst>
                    <a:ext uri="{9D8B030D-6E8A-4147-A177-3AD203B41FA5}">
                      <a16:colId xmlns:a16="http://schemas.microsoft.com/office/drawing/2014/main" val="4043604874"/>
                    </a:ext>
                  </a:extLst>
                </a:gridCol>
                <a:gridCol w="3449837">
                  <a:extLst>
                    <a:ext uri="{9D8B030D-6E8A-4147-A177-3AD203B41FA5}">
                      <a16:colId xmlns:a16="http://schemas.microsoft.com/office/drawing/2014/main" val="829502814"/>
                    </a:ext>
                  </a:extLst>
                </a:gridCol>
              </a:tblGrid>
              <a:tr h="3061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 err="1">
                          <a:effectLst/>
                        </a:rPr>
                        <a:t>TipoArquivoAdmissaoEfetivo</a:t>
                      </a:r>
                      <a:endParaRPr lang="pt-B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Tipo do conteúdo do arquivo enviado.</a:t>
                      </a:r>
                      <a:endParaRPr lang="pt-B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Inteiro</a:t>
                      </a:r>
                      <a:endParaRPr lang="pt-B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01</a:t>
                      </a:r>
                      <a:endParaRPr lang="pt-B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Obrigatório,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effectLst/>
                        </a:rPr>
                        <a:t>1 - Dispositivo legal da nomeação contendo nome do servidor, nomenclatura do cargo, nível, e dispositivo legal da nomeação, subscrito pelo agente competente, e prova de sua publicação.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 smtClean="0">
                          <a:effectLst/>
                        </a:rPr>
                        <a:t>2 </a:t>
                      </a:r>
                      <a:r>
                        <a:rPr lang="pt-BR" sz="1300" b="1" dirty="0">
                          <a:effectLst/>
                        </a:rPr>
                        <a:t>- Parecer do controle interno quanto à nomeação (obrigatório para concursos a partir de 2017 e resposta ao campo </a:t>
                      </a:r>
                      <a:r>
                        <a:rPr lang="pt-BR" sz="1300" b="1" dirty="0" err="1">
                          <a:effectLst/>
                        </a:rPr>
                        <a:t>ParecerControleInterno</a:t>
                      </a:r>
                      <a:r>
                        <a:rPr lang="pt-BR" sz="1300" b="1" dirty="0">
                          <a:effectLst/>
                        </a:rPr>
                        <a:t> na estrutura </a:t>
                      </a:r>
                      <a:r>
                        <a:rPr lang="pt-BR" sz="1300" b="1" dirty="0" err="1">
                          <a:effectLst/>
                        </a:rPr>
                        <a:t>AdmissaoEfetivo</a:t>
                      </a:r>
                      <a:r>
                        <a:rPr lang="pt-BR" sz="1300" b="1" dirty="0">
                          <a:effectLst/>
                        </a:rPr>
                        <a:t> igual a 2).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 smtClean="0">
                          <a:effectLst/>
                        </a:rPr>
                        <a:t>3 </a:t>
                      </a:r>
                      <a:r>
                        <a:rPr lang="pt-BR" sz="1300" b="1" dirty="0">
                          <a:effectLst/>
                        </a:rPr>
                        <a:t>-  Documento indicando os horários de trabalho para cada vínculo (obrigatório caso </a:t>
                      </a:r>
                      <a:r>
                        <a:rPr lang="pt-BR" sz="1300" b="1" dirty="0" err="1">
                          <a:effectLst/>
                        </a:rPr>
                        <a:t>AcumulacaoCargoEmprego</a:t>
                      </a:r>
                      <a:r>
                        <a:rPr lang="pt-BR" sz="1300" b="1" dirty="0">
                          <a:effectLst/>
                        </a:rPr>
                        <a:t> diferente de 1).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 smtClean="0">
                          <a:effectLst/>
                        </a:rPr>
                        <a:t>4 </a:t>
                      </a:r>
                      <a:r>
                        <a:rPr lang="pt-BR" sz="1300" b="1" dirty="0">
                          <a:effectLst/>
                        </a:rPr>
                        <a:t>- Arquivo com cópia da decisão judicial e demais documentos que instruem o processo que deu causa a Admissão (obrigatório caso </a:t>
                      </a:r>
                      <a:r>
                        <a:rPr lang="pt-BR" sz="1300" b="1" dirty="0" err="1">
                          <a:effectLst/>
                        </a:rPr>
                        <a:t>TipoAdmissao</a:t>
                      </a:r>
                      <a:r>
                        <a:rPr lang="pt-BR" sz="1300" b="1" dirty="0">
                          <a:effectLst/>
                        </a:rPr>
                        <a:t> igual a 3).</a:t>
                      </a:r>
                      <a:endParaRPr lang="pt-BR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510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19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72835" y="635265"/>
            <a:ext cx="1079269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/>
          </a:p>
          <a:p>
            <a:pPr algn="just"/>
            <a:endParaRPr lang="pt-BR" sz="2000" b="1" dirty="0" smtClean="0"/>
          </a:p>
          <a:p>
            <a:pPr algn="just"/>
            <a:endParaRPr lang="pt-BR" sz="9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95740" y="1467797"/>
            <a:ext cx="10792691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 </a:t>
            </a:r>
            <a:r>
              <a:rPr lang="pt-BR" sz="2400" dirty="0"/>
              <a:t>Unidade Gestora deverá obter o </a:t>
            </a:r>
            <a:r>
              <a:rPr lang="pt-BR" sz="2400" b="1" dirty="0"/>
              <a:t>código de identificação do concurso </a:t>
            </a:r>
            <a:r>
              <a:rPr lang="pt-BR" sz="2400" dirty="0"/>
              <a:t>de provimento de pessoal no </a:t>
            </a:r>
            <a:r>
              <a:rPr lang="pt-BR" sz="2400" dirty="0" err="1"/>
              <a:t>CidadES</a:t>
            </a:r>
            <a:r>
              <a:rPr lang="pt-BR" sz="2400" dirty="0"/>
              <a:t>, previamente à publicação oficial do edital de abertura do mesmo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 smtClean="0"/>
              <a:t>Os </a:t>
            </a:r>
            <a:r>
              <a:rPr lang="pt-BR" sz="2400" dirty="0"/>
              <a:t>demais atos sujeitos à publicação oficial deverão contemplar o código de identificação do concurso</a:t>
            </a:r>
            <a:r>
              <a:rPr lang="pt-BR" sz="2400" dirty="0" smtClean="0"/>
              <a:t>. (alteração art. 1º IN 38/2016) </a:t>
            </a:r>
          </a:p>
          <a:p>
            <a:endParaRPr lang="pt-BR" sz="2400" dirty="0"/>
          </a:p>
          <a:p>
            <a:pPr algn="just"/>
            <a:r>
              <a:rPr lang="pt-BR" sz="2400" dirty="0" smtClean="0"/>
              <a:t>Os </a:t>
            </a:r>
            <a:r>
              <a:rPr lang="pt-BR" sz="2400" dirty="0"/>
              <a:t>documentos e informações listados na remessa </a:t>
            </a:r>
            <a:r>
              <a:rPr lang="pt-BR" sz="2400" b="1" dirty="0"/>
              <a:t>Concurso Homologado </a:t>
            </a:r>
            <a:r>
              <a:rPr lang="pt-BR" sz="2400" dirty="0"/>
              <a:t>deverão ser remetidos ao TCEES após a publicação da homologação do resultado final do </a:t>
            </a:r>
            <a:r>
              <a:rPr lang="pt-BR" sz="2400" dirty="0" smtClean="0"/>
              <a:t>concurso</a:t>
            </a:r>
            <a:r>
              <a:rPr lang="pt-BR" sz="2400" dirty="0"/>
              <a:t>.</a:t>
            </a:r>
          </a:p>
          <a:p>
            <a:pPr algn="just"/>
            <a:r>
              <a:rPr lang="pt-BR" sz="2400" dirty="0" smtClean="0"/>
              <a:t>Os </a:t>
            </a:r>
            <a:r>
              <a:rPr lang="pt-BR" sz="2400" dirty="0"/>
              <a:t>eventos ocorridos após a homologação do resultado final e durante a validade do concurso, deverão ser encaminhados ao TCEES nos termos da remessa </a:t>
            </a:r>
            <a:r>
              <a:rPr lang="pt-BR" sz="2400" b="1" dirty="0"/>
              <a:t>Atualização Concurso</a:t>
            </a:r>
            <a:r>
              <a:rPr lang="pt-BR" sz="2400" b="1" dirty="0" smtClean="0"/>
              <a:t>. </a:t>
            </a:r>
            <a:r>
              <a:rPr lang="pt-BR" sz="2400" dirty="0" smtClean="0"/>
              <a:t>(alteração artigos 6º e 7º IN) </a:t>
            </a:r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654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72835" y="635265"/>
            <a:ext cx="1079269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/>
          </a:p>
          <a:p>
            <a:pPr algn="just"/>
            <a:endParaRPr lang="pt-BR" sz="2000" b="1" dirty="0" smtClean="0"/>
          </a:p>
          <a:p>
            <a:pPr algn="just"/>
            <a:endParaRPr lang="pt-BR" sz="9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651164" y="1807632"/>
            <a:ext cx="10792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Para </a:t>
            </a:r>
            <a:r>
              <a:rPr lang="pt-BR" sz="2400" dirty="0"/>
              <a:t>as remessas com situação processada livre de impedimento, o </a:t>
            </a:r>
            <a:r>
              <a:rPr lang="pt-BR" sz="2400" dirty="0" err="1"/>
              <a:t>CidadES</a:t>
            </a:r>
            <a:r>
              <a:rPr lang="pt-BR" sz="2400" dirty="0"/>
              <a:t> realizará análise automática dos dados e solicitará a </a:t>
            </a:r>
            <a:r>
              <a:rPr lang="pt-BR" sz="2400" b="1" dirty="0"/>
              <a:t>justificativa das situações que ferem critérios pré-definidos de </a:t>
            </a:r>
            <a:r>
              <a:rPr lang="pt-BR" sz="2400" b="1" dirty="0" smtClean="0"/>
              <a:t>controle</a:t>
            </a:r>
            <a:r>
              <a:rPr lang="pt-BR" sz="2400" dirty="0" smtClean="0"/>
              <a:t>. (alteração art. 14 IN 38/2016)</a:t>
            </a:r>
          </a:p>
          <a:p>
            <a:pPr algn="just"/>
            <a:endParaRPr lang="pt-BR" sz="2600" dirty="0"/>
          </a:p>
          <a:p>
            <a:pPr algn="just"/>
            <a:r>
              <a:rPr lang="pt-BR" sz="2400" dirty="0" smtClean="0"/>
              <a:t>Os extratos das remessas deverão ser homologados </a:t>
            </a:r>
            <a:r>
              <a:rPr lang="pt-BR" sz="2400" dirty="0"/>
              <a:t>mediante assinatura digital do </a:t>
            </a:r>
            <a:r>
              <a:rPr lang="pt-BR" sz="2400" b="1" dirty="0"/>
              <a:t>Gestor da UG e do Responsável pela remessa de atos de pessoal – admissão</a:t>
            </a:r>
            <a:r>
              <a:rPr lang="pt-BR" sz="2400" dirty="0"/>
              <a:t>, que responderão pela completude, conformidade e fidedignidade das informações evidenciadas no documento</a:t>
            </a:r>
            <a:r>
              <a:rPr lang="pt-BR" sz="2400" dirty="0" smtClean="0"/>
              <a:t>. (alteração art. 17 IN 38/2016)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688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72835" y="635265"/>
            <a:ext cx="1079269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/>
          </a:p>
          <a:p>
            <a:pPr algn="just"/>
            <a:endParaRPr lang="pt-BR" sz="2000" b="1" dirty="0" smtClean="0"/>
          </a:p>
          <a:p>
            <a:pPr algn="just"/>
            <a:endParaRPr lang="pt-BR" sz="9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699161" y="1481651"/>
            <a:ext cx="1079269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 Unidade Gestora poderá receber </a:t>
            </a:r>
            <a:r>
              <a:rPr lang="pt-BR" sz="2400" b="1" dirty="0" smtClean="0"/>
              <a:t>comunicações eletrônicas</a:t>
            </a:r>
            <a:r>
              <a:rPr lang="pt-BR" sz="2400" dirty="0" smtClean="0"/>
              <a:t>, por meio do </a:t>
            </a:r>
            <a:r>
              <a:rPr lang="pt-BR" sz="2400" dirty="0" err="1" smtClean="0"/>
              <a:t>CidadES</a:t>
            </a:r>
            <a:r>
              <a:rPr lang="pt-BR" sz="2400" dirty="0" smtClean="0"/>
              <a:t>, com o objetivo de promover avisos e alertas de inconsistências ou impropriedades, bem como de suprir a necessidade de esclarecimentos adicionais em virtude do conteúdo das remessas. </a:t>
            </a:r>
            <a:r>
              <a:rPr lang="pt-BR" sz="2400" dirty="0"/>
              <a:t>(</a:t>
            </a:r>
            <a:r>
              <a:rPr lang="pt-BR" sz="2400" dirty="0" smtClean="0"/>
              <a:t>alteração </a:t>
            </a:r>
            <a:r>
              <a:rPr lang="pt-BR" sz="2400" dirty="0"/>
              <a:t>art. 18 IN 38/2016</a:t>
            </a:r>
            <a:r>
              <a:rPr lang="pt-BR" sz="2400" dirty="0" smtClean="0"/>
              <a:t>)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O Gestor da UG ou o Responsável pela remessa de atos de pessoal – admissão, conforme o caso, deverá tomar ciência no próprio termo de notificação eletrônico, por meio de assinatura digital, </a:t>
            </a:r>
            <a:r>
              <a:rPr lang="pt-BR" sz="2400" b="1" dirty="0"/>
              <a:t>em até 5 (cinco) dias corridos</a:t>
            </a:r>
            <a:r>
              <a:rPr lang="pt-BR" sz="2400" dirty="0"/>
              <a:t>, contados da data da expedição do ato, sob pena de considerar-se realizada ao término desse </a:t>
            </a:r>
            <a:r>
              <a:rPr lang="pt-BR" sz="2400" dirty="0" smtClean="0"/>
              <a:t>prazo. (alteração art. 19 IN 38/2016)</a:t>
            </a:r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6971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75856" y="1551709"/>
            <a:ext cx="1095894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ESTRUTURA VAGAOFERTADACONCURSO</a:t>
            </a:r>
          </a:p>
          <a:p>
            <a:pPr algn="just"/>
            <a:endParaRPr lang="pt-BR" sz="2000" b="1" dirty="0"/>
          </a:p>
          <a:p>
            <a:pPr algn="just"/>
            <a:endParaRPr lang="pt-BR" sz="800" b="1" dirty="0" smtClean="0"/>
          </a:p>
          <a:p>
            <a:pPr algn="just"/>
            <a:r>
              <a:rPr lang="pt-BR" sz="2400" b="1" dirty="0"/>
              <a:t>1</a:t>
            </a:r>
            <a:r>
              <a:rPr lang="pt-BR" sz="2400" b="1" dirty="0" smtClean="0"/>
              <a:t>.Alteração do nome do campo </a:t>
            </a:r>
            <a:r>
              <a:rPr lang="pt-BR" sz="2400" b="1" dirty="0" err="1" smtClean="0"/>
              <a:t>PercentualVagasPNE</a:t>
            </a:r>
            <a:r>
              <a:rPr lang="pt-BR" sz="2400" b="1" dirty="0" smtClean="0"/>
              <a:t> para </a:t>
            </a:r>
            <a:r>
              <a:rPr lang="pt-BR" sz="2400" b="1" dirty="0" err="1" smtClean="0"/>
              <a:t>PercentualVagasPcD</a:t>
            </a:r>
            <a:r>
              <a:rPr lang="pt-BR" sz="2400" b="1" dirty="0"/>
              <a:t>.</a:t>
            </a:r>
            <a:endParaRPr lang="pt-BR" sz="2400" b="1" dirty="0" smtClean="0"/>
          </a:p>
          <a:p>
            <a:pPr algn="just"/>
            <a:endParaRPr lang="pt-BR" sz="2400" b="1" dirty="0"/>
          </a:p>
          <a:p>
            <a:pPr algn="just"/>
            <a:r>
              <a:rPr lang="pt-BR" sz="2400" b="1" dirty="0"/>
              <a:t>2</a:t>
            </a:r>
            <a:r>
              <a:rPr lang="pt-BR" sz="2400" b="1" dirty="0" smtClean="0"/>
              <a:t>.Alteração do nome do campo </a:t>
            </a:r>
            <a:r>
              <a:rPr lang="pt-BR" sz="2400" b="1" dirty="0" err="1" smtClean="0"/>
              <a:t>PercentualVagasCotaRacial</a:t>
            </a:r>
            <a:r>
              <a:rPr lang="pt-BR" sz="2400" b="1" dirty="0" smtClean="0"/>
              <a:t> para </a:t>
            </a:r>
            <a:r>
              <a:rPr lang="pt-BR" sz="2400" b="1" dirty="0" err="1" smtClean="0"/>
              <a:t>PercentualVagasCotaNegro</a:t>
            </a:r>
            <a:r>
              <a:rPr lang="pt-BR" sz="2400" b="1" dirty="0"/>
              <a:t>.</a:t>
            </a:r>
            <a:endParaRPr lang="pt-BR" sz="2400" b="1" dirty="0" smtClean="0"/>
          </a:p>
          <a:p>
            <a:pPr algn="just"/>
            <a:endParaRPr lang="pt-BR" sz="2400" b="1" dirty="0"/>
          </a:p>
          <a:p>
            <a:pPr algn="just"/>
            <a:r>
              <a:rPr lang="pt-BR" sz="2400" b="1" dirty="0"/>
              <a:t>3</a:t>
            </a:r>
            <a:r>
              <a:rPr lang="pt-BR" sz="2400" b="1" dirty="0" smtClean="0"/>
              <a:t>.Inclusão do campo </a:t>
            </a:r>
            <a:r>
              <a:rPr lang="pt-BR" sz="2400" b="1" dirty="0" err="1" smtClean="0"/>
              <a:t>PercentualVagasCotaIndigena</a:t>
            </a:r>
            <a:r>
              <a:rPr lang="pt-BR" sz="2400" b="1" dirty="0"/>
              <a:t>.</a:t>
            </a:r>
            <a:endParaRPr lang="pt-BR" sz="2400" b="1" dirty="0" smtClean="0"/>
          </a:p>
          <a:p>
            <a:pPr algn="just"/>
            <a:endParaRPr lang="pt-BR" sz="900" b="1" dirty="0"/>
          </a:p>
          <a:p>
            <a:pPr algn="just"/>
            <a:endParaRPr lang="pt-BR" sz="2000" b="1" dirty="0" smtClean="0"/>
          </a:p>
          <a:p>
            <a:pPr algn="just"/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63337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84909" y="941925"/>
            <a:ext cx="1124989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 smtClean="0"/>
          </a:p>
          <a:p>
            <a:pPr algn="ctr"/>
            <a:r>
              <a:rPr lang="pt-BR" sz="2400" b="1" dirty="0" smtClean="0"/>
              <a:t>ESTRUTURA CONCURSOHOMOLOGADO</a:t>
            </a:r>
          </a:p>
          <a:p>
            <a:pPr algn="ctr"/>
            <a:endParaRPr lang="pt-BR" sz="2400" b="1" dirty="0" smtClean="0"/>
          </a:p>
          <a:p>
            <a:pPr algn="just"/>
            <a:endParaRPr lang="pt-BR" sz="800" b="1" dirty="0"/>
          </a:p>
          <a:p>
            <a:pPr algn="just"/>
            <a:endParaRPr lang="pt-BR" sz="800" b="1" dirty="0" smtClean="0"/>
          </a:p>
          <a:p>
            <a:pPr algn="just"/>
            <a:r>
              <a:rPr lang="pt-BR" sz="2400" b="1" dirty="0" smtClean="0"/>
              <a:t>1.Inclusão </a:t>
            </a:r>
            <a:r>
              <a:rPr lang="pt-BR" sz="2400" b="1" dirty="0"/>
              <a:t>dos campos </a:t>
            </a:r>
            <a:r>
              <a:rPr lang="pt-BR" sz="2400" b="1" dirty="0" err="1"/>
              <a:t>CodigoCargo</a:t>
            </a:r>
            <a:r>
              <a:rPr lang="pt-BR" sz="2400" b="1" dirty="0"/>
              <a:t>, </a:t>
            </a:r>
            <a:r>
              <a:rPr lang="pt-BR" sz="2400" b="1" dirty="0" err="1"/>
              <a:t>NomeAreaEspecialidade</a:t>
            </a:r>
            <a:r>
              <a:rPr lang="pt-BR" sz="2400" b="1" dirty="0"/>
              <a:t>, </a:t>
            </a:r>
            <a:r>
              <a:rPr lang="pt-BR" sz="2400" b="1" dirty="0" err="1" smtClean="0"/>
              <a:t>LocalLotacao</a:t>
            </a:r>
            <a:r>
              <a:rPr lang="pt-BR" sz="2400" b="1" dirty="0"/>
              <a:t>.</a:t>
            </a:r>
          </a:p>
          <a:p>
            <a:pPr algn="just"/>
            <a:endParaRPr lang="pt-BR" sz="2400" b="1" dirty="0"/>
          </a:p>
          <a:p>
            <a:pPr algn="just"/>
            <a:r>
              <a:rPr lang="pt-BR" sz="2150" b="1" dirty="0" err="1"/>
              <a:t>Obs</a:t>
            </a:r>
            <a:r>
              <a:rPr lang="pt-BR" sz="2150" b="1" dirty="0"/>
              <a:t>: </a:t>
            </a:r>
            <a:r>
              <a:rPr lang="pt-BR" sz="2150" b="1" dirty="0" smtClean="0"/>
              <a:t>A </a:t>
            </a:r>
            <a:r>
              <a:rPr lang="pt-BR" sz="2150" b="1" dirty="0"/>
              <a:t>estrutura </a:t>
            </a:r>
            <a:r>
              <a:rPr lang="pt-BR" sz="2150" b="1" dirty="0" err="1"/>
              <a:t>ConcursoHomologado</a:t>
            </a:r>
            <a:r>
              <a:rPr lang="pt-BR" sz="2150" b="1" dirty="0"/>
              <a:t> deve ser enviada apenas uma vez para cada Cargo/Especialidade/Lotação</a:t>
            </a:r>
            <a:r>
              <a:rPr lang="pt-BR" sz="2150" b="1" dirty="0" smtClean="0"/>
              <a:t>.</a:t>
            </a:r>
          </a:p>
          <a:p>
            <a:pPr algn="just"/>
            <a:endParaRPr lang="pt-BR" sz="2150" b="1" dirty="0"/>
          </a:p>
          <a:p>
            <a:pPr algn="just"/>
            <a:r>
              <a:rPr lang="pt-BR" sz="2150" b="1" dirty="0"/>
              <a:t>As estruturas </a:t>
            </a:r>
            <a:r>
              <a:rPr lang="pt-BR" sz="2150" b="1" dirty="0" err="1"/>
              <a:t>ArquivoConcurso</a:t>
            </a:r>
            <a:r>
              <a:rPr lang="pt-BR" sz="2150" b="1" dirty="0"/>
              <a:t> e </a:t>
            </a:r>
            <a:r>
              <a:rPr lang="pt-BR" sz="2150" b="1" dirty="0" err="1"/>
              <a:t>ResultadoConcurso</a:t>
            </a:r>
            <a:r>
              <a:rPr lang="pt-BR" sz="2150" b="1" dirty="0"/>
              <a:t> deverão ser encaminhadas para cada Cargo/Especialidade/Lotação. No caso de mais de uma homologação de resultado para o mesmo cargo, tais estruturas deverão ser encaminhadas tantas vezes quanto ocorrerem. </a:t>
            </a:r>
          </a:p>
          <a:p>
            <a:pPr algn="just"/>
            <a:endParaRPr lang="pt-BR" sz="900" b="1" dirty="0"/>
          </a:p>
          <a:p>
            <a:pPr algn="just"/>
            <a:endParaRPr lang="pt-BR" sz="2000" b="1" dirty="0" smtClean="0"/>
          </a:p>
          <a:p>
            <a:pPr algn="just"/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238928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1164" y="1415459"/>
            <a:ext cx="109727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ESTRUTURA CONCURSOHOMOLOGADO</a:t>
            </a:r>
          </a:p>
          <a:p>
            <a:pPr algn="ctr"/>
            <a:r>
              <a:rPr lang="pt-BR" b="1" dirty="0" smtClean="0"/>
              <a:t> </a:t>
            </a:r>
            <a:endParaRPr lang="pt-BR" sz="2400" b="1" dirty="0" smtClean="0"/>
          </a:p>
          <a:p>
            <a:r>
              <a:rPr lang="pt-BR" sz="2400" b="1" dirty="0" smtClean="0"/>
              <a:t>2.Inclusão do campo </a:t>
            </a:r>
            <a:r>
              <a:rPr lang="pt-BR" sz="2400" b="1" dirty="0" err="1" smtClean="0"/>
              <a:t>ParecerControleInterno</a:t>
            </a:r>
            <a:r>
              <a:rPr lang="pt-BR" sz="2400" b="1" dirty="0" smtClean="0"/>
              <a:t>.</a:t>
            </a:r>
            <a:endParaRPr lang="pt-BR" sz="2400" b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89648"/>
              </p:ext>
            </p:extLst>
          </p:nvPr>
        </p:nvGraphicFramePr>
        <p:xfrm>
          <a:off x="651163" y="2951018"/>
          <a:ext cx="11374581" cy="2563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2692">
                  <a:extLst>
                    <a:ext uri="{9D8B030D-6E8A-4147-A177-3AD203B41FA5}">
                      <a16:colId xmlns:a16="http://schemas.microsoft.com/office/drawing/2014/main" val="1563415330"/>
                    </a:ext>
                  </a:extLst>
                </a:gridCol>
                <a:gridCol w="2867890">
                  <a:extLst>
                    <a:ext uri="{9D8B030D-6E8A-4147-A177-3AD203B41FA5}">
                      <a16:colId xmlns:a16="http://schemas.microsoft.com/office/drawing/2014/main" val="3694839912"/>
                    </a:ext>
                  </a:extLst>
                </a:gridCol>
                <a:gridCol w="1260764">
                  <a:extLst>
                    <a:ext uri="{9D8B030D-6E8A-4147-A177-3AD203B41FA5}">
                      <a16:colId xmlns:a16="http://schemas.microsoft.com/office/drawing/2014/main" val="2847280907"/>
                    </a:ext>
                  </a:extLst>
                </a:gridCol>
                <a:gridCol w="510573">
                  <a:extLst>
                    <a:ext uri="{9D8B030D-6E8A-4147-A177-3AD203B41FA5}">
                      <a16:colId xmlns:a16="http://schemas.microsoft.com/office/drawing/2014/main" val="3568778271"/>
                    </a:ext>
                  </a:extLst>
                </a:gridCol>
                <a:gridCol w="3562662">
                  <a:extLst>
                    <a:ext uri="{9D8B030D-6E8A-4147-A177-3AD203B41FA5}">
                      <a16:colId xmlns:a16="http://schemas.microsoft.com/office/drawing/2014/main" val="3036753346"/>
                    </a:ext>
                  </a:extLst>
                </a:gridCol>
              </a:tblGrid>
              <a:tr h="2563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>
                          <a:effectLst/>
                        </a:rPr>
                        <a:t>ParecerControleInterno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Parecer do controle interno quanto à regularidade da execução e homologação do resultado.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err="1">
                          <a:effectLst/>
                        </a:rPr>
                        <a:t>Caracter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Obrigatório, para concursos a partir de 2017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 – Parecer favorável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 – Parecer desfavorável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251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39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>
                <a:solidFill>
                  <a:srgbClr val="032B55"/>
                </a:solidFill>
              </a:rPr>
              <a:t>NÚCLEO DE CONTROLE EXTERNO DE REGISTRO DE ATOS DE PESSOAL - NRP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17418" y="977929"/>
            <a:ext cx="108065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 </a:t>
            </a:r>
            <a:r>
              <a:rPr lang="pt-BR" sz="2400" b="1" dirty="0"/>
              <a:t>ESTRUTURA </a:t>
            </a:r>
            <a:r>
              <a:rPr lang="pt-BR" sz="2400" b="1" dirty="0" smtClean="0"/>
              <a:t>ARQUIVOCONCURSO</a:t>
            </a:r>
            <a:endParaRPr lang="pt-BR" sz="2400" b="1" dirty="0"/>
          </a:p>
          <a:p>
            <a:pPr algn="ctr"/>
            <a:endParaRPr lang="pt-BR" sz="2400" b="1" dirty="0" smtClean="0"/>
          </a:p>
          <a:p>
            <a:pPr algn="just"/>
            <a:r>
              <a:rPr lang="pt-BR" sz="2400" b="1" dirty="0" smtClean="0"/>
              <a:t>Alteração </a:t>
            </a:r>
            <a:r>
              <a:rPr lang="pt-BR" sz="2400" b="1" dirty="0"/>
              <a:t>da obrigatoriedade de envio dos arquivos do tipo 3 na estrutura </a:t>
            </a:r>
            <a:r>
              <a:rPr lang="pt-BR" sz="2400" b="1" dirty="0" err="1" smtClean="0"/>
              <a:t>ArquivoConcurso</a:t>
            </a:r>
            <a:r>
              <a:rPr lang="pt-BR" sz="2400" b="1" dirty="0" smtClean="0"/>
              <a:t>.</a:t>
            </a:r>
            <a:endParaRPr lang="pt-BR" sz="2400" b="1" dirty="0"/>
          </a:p>
          <a:p>
            <a:endParaRPr lang="pt-BR" sz="2400" b="1" dirty="0"/>
          </a:p>
        </p:txBody>
      </p:sp>
      <p:sp>
        <p:nvSpPr>
          <p:cNvPr id="5" name="Retângulo 4"/>
          <p:cNvSpPr/>
          <p:nvPr/>
        </p:nvSpPr>
        <p:spPr>
          <a:xfrm>
            <a:off x="651164" y="2646218"/>
            <a:ext cx="11333017" cy="29238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dirty="0" smtClean="0"/>
              <a:t>Idêntica </a:t>
            </a:r>
            <a:r>
              <a:rPr lang="pt-BR" sz="2000" dirty="0"/>
              <a:t>à estrutura </a:t>
            </a:r>
            <a:r>
              <a:rPr lang="pt-BR" sz="2000" dirty="0" err="1"/>
              <a:t>ArquivoConcurso</a:t>
            </a:r>
            <a:r>
              <a:rPr lang="pt-BR" sz="2000" dirty="0"/>
              <a:t> na remessa Edital de Concurso.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dirty="0"/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dirty="0" err="1"/>
              <a:t>Obs</a:t>
            </a:r>
            <a:r>
              <a:rPr lang="pt-BR" sz="2000" dirty="0"/>
              <a:t>: para a remessa Concurso Homologado o campo </a:t>
            </a:r>
            <a:r>
              <a:rPr lang="pt-BR" sz="2000" dirty="0" err="1"/>
              <a:t>TipoArquivoConcurso</a:t>
            </a:r>
            <a:r>
              <a:rPr lang="pt-BR" sz="2000" dirty="0"/>
              <a:t> deve ser enviado com valor 2 ou 3, de acordo com o conteúdo do arquivo enviado. Concursos anteriores a 2017 não estão obrigados ao encaminhamento do parecer do controle interno (arquivos do tipo 3).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dirty="0"/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2000" b="1" dirty="0"/>
              <a:t>Arquivos do tipo 3 somente deverão ser enviados caso a resposta ao campo </a:t>
            </a:r>
            <a:r>
              <a:rPr lang="pt-BR" sz="2000" b="1" dirty="0" err="1"/>
              <a:t>ParecerControleInterno</a:t>
            </a:r>
            <a:r>
              <a:rPr lang="pt-BR" sz="2000" b="1" dirty="0"/>
              <a:t> seja igual a 2 na estrutura </a:t>
            </a:r>
            <a:r>
              <a:rPr lang="pt-BR" sz="2000" b="1" dirty="0" err="1"/>
              <a:t>ConcursoHomologado</a:t>
            </a:r>
            <a:r>
              <a:rPr lang="pt-BR" sz="2000" b="1" dirty="0"/>
              <a:t>.</a:t>
            </a:r>
            <a:endParaRPr lang="pt-B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13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A3647B7-481F-6641-88D1-CB823C5F49A1}"/>
              </a:ext>
            </a:extLst>
          </p:cNvPr>
          <p:cNvSpPr txBox="1"/>
          <p:nvPr/>
        </p:nvSpPr>
        <p:spPr>
          <a:xfrm>
            <a:off x="1432874" y="6154112"/>
            <a:ext cx="8992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b="1" dirty="0" smtClean="0">
                <a:solidFill>
                  <a:srgbClr val="032B55"/>
                </a:solidFill>
              </a:rPr>
              <a:t>NÚCLEO DE CONTROLE EXTERNO DE REGISTRO DE ATOS DE PESSOAL</a:t>
            </a:r>
            <a:endParaRPr lang="pt-BR" sz="1000" dirty="0">
              <a:solidFill>
                <a:srgbClr val="032B55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51164" y="374073"/>
            <a:ext cx="11333018" cy="55399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cs typeface="Arial" panose="020B0604020202020204" pitchFamily="34" charset="0"/>
              </a:rPr>
              <a:t>PROPOSTAS DE ALTERAÇÕES </a:t>
            </a:r>
            <a:r>
              <a:rPr lang="pt-BR" sz="3000" dirty="0">
                <a:solidFill>
                  <a:schemeClr val="bg1"/>
                </a:solidFill>
                <a:cs typeface="Arial" panose="020B0604020202020204" pitchFamily="34" charset="0"/>
              </a:rPr>
              <a:t>ANEXO ÚNICO IN TC 38/2016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1164" y="1223942"/>
            <a:ext cx="11125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ESTRUTURA RESULTADOCONCURSO </a:t>
            </a:r>
          </a:p>
          <a:p>
            <a:endParaRPr lang="pt-BR" sz="800" b="1" dirty="0"/>
          </a:p>
          <a:p>
            <a:r>
              <a:rPr lang="pt-BR" sz="2400" b="1" dirty="0" smtClean="0"/>
              <a:t>Alteração das opções de preenchimento do campo </a:t>
            </a:r>
            <a:r>
              <a:rPr lang="pt-BR" sz="2400" b="1" dirty="0" err="1" smtClean="0"/>
              <a:t>ListaClassificacao</a:t>
            </a:r>
            <a:r>
              <a:rPr lang="pt-BR" sz="2400" b="1" dirty="0"/>
              <a:t>.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350506"/>
              </p:ext>
            </p:extLst>
          </p:nvPr>
        </p:nvGraphicFramePr>
        <p:xfrm>
          <a:off x="775855" y="2330450"/>
          <a:ext cx="11083636" cy="2699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2019">
                  <a:extLst>
                    <a:ext uri="{9D8B030D-6E8A-4147-A177-3AD203B41FA5}">
                      <a16:colId xmlns:a16="http://schemas.microsoft.com/office/drawing/2014/main" val="155124922"/>
                    </a:ext>
                  </a:extLst>
                </a:gridCol>
                <a:gridCol w="3556051">
                  <a:extLst>
                    <a:ext uri="{9D8B030D-6E8A-4147-A177-3AD203B41FA5}">
                      <a16:colId xmlns:a16="http://schemas.microsoft.com/office/drawing/2014/main" val="1523888680"/>
                    </a:ext>
                  </a:extLst>
                </a:gridCol>
                <a:gridCol w="783565">
                  <a:extLst>
                    <a:ext uri="{9D8B030D-6E8A-4147-A177-3AD203B41FA5}">
                      <a16:colId xmlns:a16="http://schemas.microsoft.com/office/drawing/2014/main" val="4204104633"/>
                    </a:ext>
                  </a:extLst>
                </a:gridCol>
                <a:gridCol w="900467">
                  <a:extLst>
                    <a:ext uri="{9D8B030D-6E8A-4147-A177-3AD203B41FA5}">
                      <a16:colId xmlns:a16="http://schemas.microsoft.com/office/drawing/2014/main" val="1942177034"/>
                    </a:ext>
                  </a:extLst>
                </a:gridCol>
                <a:gridCol w="3471534">
                  <a:extLst>
                    <a:ext uri="{9D8B030D-6E8A-4147-A177-3AD203B41FA5}">
                      <a16:colId xmlns:a16="http://schemas.microsoft.com/office/drawing/2014/main" val="2080727932"/>
                    </a:ext>
                  </a:extLst>
                </a:gridCol>
              </a:tblGrid>
              <a:tr h="199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ListaClassificacao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Indicação da lista na qual o candidato se classificou.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Para os candidatos cotistas devem ser enviados tantas estruturas quantas forem as listas nas quais houve classificação. Exemplo: para um candidato classificado que optou pelas cotas </a:t>
                      </a:r>
                      <a:r>
                        <a:rPr lang="pt-BR" sz="1400" dirty="0" err="1">
                          <a:effectLst/>
                        </a:rPr>
                        <a:t>PcD</a:t>
                      </a:r>
                      <a:r>
                        <a:rPr lang="pt-BR" sz="1400" dirty="0">
                          <a:effectLst/>
                        </a:rPr>
                        <a:t> e Negro, devem ser enviadas três estruturas </a:t>
                      </a:r>
                      <a:r>
                        <a:rPr lang="pt-BR" sz="1400" dirty="0" err="1">
                          <a:effectLst/>
                        </a:rPr>
                        <a:t>ResultadoConcurso</a:t>
                      </a:r>
                      <a:r>
                        <a:rPr lang="pt-BR" sz="1400" dirty="0">
                          <a:effectLst/>
                        </a:rPr>
                        <a:t>, com os valores 1, 2 e 3 para o campo </a:t>
                      </a:r>
                      <a:r>
                        <a:rPr lang="pt-BR" sz="1400" dirty="0" err="1">
                          <a:effectLst/>
                        </a:rPr>
                        <a:t>ListaClassificacao</a:t>
                      </a:r>
                      <a:r>
                        <a:rPr lang="pt-BR" sz="1400" dirty="0">
                          <a:effectLst/>
                        </a:rPr>
                        <a:t>, repetindo os valores dos demais campos, com exceção dos valores do campo </a:t>
                      </a:r>
                      <a:r>
                        <a:rPr lang="pt-BR" sz="1400" dirty="0" err="1">
                          <a:effectLst/>
                        </a:rPr>
                        <a:t>IdNumRegistro</a:t>
                      </a:r>
                      <a:r>
                        <a:rPr lang="pt-BR" sz="1400" dirty="0">
                          <a:effectLst/>
                        </a:rPr>
                        <a:t>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</a:rPr>
                        <a:t>Caracter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Obrigatório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 – Ampla Concorrência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 – Cota </a:t>
                      </a:r>
                      <a:r>
                        <a:rPr lang="pt-BR" sz="1400" dirty="0" err="1">
                          <a:effectLst/>
                        </a:rPr>
                        <a:t>PcD</a:t>
                      </a:r>
                      <a:endParaRPr lang="pt-BR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 – Cota Negro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 – Cota Indígena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894539"/>
                  </a:ext>
                </a:extLst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75855" y="5224248"/>
            <a:ext cx="11000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err="1" smtClean="0"/>
              <a:t>Obs</a:t>
            </a:r>
            <a:r>
              <a:rPr lang="pt-BR" sz="2000" b="1" dirty="0" smtClean="0"/>
              <a:t>: Opção de preenchimento alterada também nas estruturas </a:t>
            </a:r>
            <a:r>
              <a:rPr lang="pt-BR" sz="2000" b="1" dirty="0" err="1" smtClean="0"/>
              <a:t>AcaoJudicialConcurso</a:t>
            </a:r>
            <a:r>
              <a:rPr lang="pt-BR" sz="2000" b="1" dirty="0" smtClean="0"/>
              <a:t>, </a:t>
            </a:r>
            <a:r>
              <a:rPr lang="pt-BR" sz="2000" b="1" dirty="0" err="1" smtClean="0"/>
              <a:t>NomeacaoConcurso</a:t>
            </a:r>
            <a:r>
              <a:rPr lang="pt-BR" sz="2000" b="1" dirty="0" smtClean="0"/>
              <a:t>, </a:t>
            </a:r>
            <a:r>
              <a:rPr lang="pt-BR" sz="2000" b="1" dirty="0" err="1" smtClean="0"/>
              <a:t>DesistenciaPosseConcurso</a:t>
            </a:r>
            <a:r>
              <a:rPr lang="pt-BR" sz="2000" b="1" dirty="0" smtClean="0"/>
              <a:t>, </a:t>
            </a:r>
            <a:r>
              <a:rPr lang="pt-BR" sz="2000" b="1" dirty="0" err="1" smtClean="0"/>
              <a:t>ReposicionamentoConcurso</a:t>
            </a:r>
            <a:r>
              <a:rPr lang="pt-BR" sz="2000" b="1" dirty="0" smtClean="0"/>
              <a:t>, </a:t>
            </a:r>
            <a:r>
              <a:rPr lang="pt-BR" sz="2000" b="1" dirty="0" err="1" smtClean="0"/>
              <a:t>AdmissaoEfetivo</a:t>
            </a:r>
            <a:r>
              <a:rPr lang="pt-BR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92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1447</Words>
  <Application>Microsoft Office PowerPoint</Application>
  <PresentationFormat>Widescreen</PresentationFormat>
  <Paragraphs>240</Paragraphs>
  <Slides>14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Magali Oliveira França</cp:lastModifiedBy>
  <cp:revision>57</cp:revision>
  <dcterms:created xsi:type="dcterms:W3CDTF">2019-12-06T19:40:08Z</dcterms:created>
  <dcterms:modified xsi:type="dcterms:W3CDTF">2020-09-17T21:40:17Z</dcterms:modified>
</cp:coreProperties>
</file>