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14"/>
  </p:notesMasterIdLst>
  <p:sldIdLst>
    <p:sldId id="256" r:id="rId2"/>
    <p:sldId id="402" r:id="rId3"/>
    <p:sldId id="431" r:id="rId4"/>
    <p:sldId id="426" r:id="rId5"/>
    <p:sldId id="433" r:id="rId6"/>
    <p:sldId id="435" r:id="rId7"/>
    <p:sldId id="434" r:id="rId8"/>
    <p:sldId id="432" r:id="rId9"/>
    <p:sldId id="427" r:id="rId10"/>
    <p:sldId id="428" r:id="rId11"/>
    <p:sldId id="429" r:id="rId12"/>
    <p:sldId id="43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ali Oliveira França" initials="MOF" lastIdx="0" clrIdx="0">
    <p:extLst>
      <p:ext uri="{19B8F6BF-5375-455C-9EA6-DF929625EA0E}">
        <p15:presenceInfo xmlns:p15="http://schemas.microsoft.com/office/powerpoint/2012/main" userId="S-1-5-21-1575553858-1510043370-654838779-18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2B55"/>
    <a:srgbClr val="005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CC9086-2EEA-491F-A7CC-F05417CD256F}" v="2" dt="2020-09-17T20:31:12.3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8" autoAdjust="0"/>
    <p:restoredTop sz="94715" autoAdjust="0"/>
  </p:normalViewPr>
  <p:slideViewPr>
    <p:cSldViewPr snapToGrid="0" snapToObjects="1">
      <p:cViewPr varScale="1">
        <p:scale>
          <a:sx n="59" d="100"/>
          <a:sy n="59" d="100"/>
        </p:scale>
        <p:origin x="76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393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pp Caldas Vieira" userId="S::t203213@tce.es.gov.br::5f61e1a1-b6c4-4207-bf86-c1f2d22844fa" providerId="AD" clId="Web-{36CC9086-2EEA-491F-A7CC-F05417CD256F}"/>
    <pc:docChg chg="modSld">
      <pc:chgData name="Rupp Caldas Vieira" userId="S::t203213@tce.es.gov.br::5f61e1a1-b6c4-4207-bf86-c1f2d22844fa" providerId="AD" clId="Web-{36CC9086-2EEA-491F-A7CC-F05417CD256F}" dt="2020-09-17T20:31:12.314" v="1"/>
      <pc:docMkLst>
        <pc:docMk/>
      </pc:docMkLst>
      <pc:sldChg chg="addSp">
        <pc:chgData name="Rupp Caldas Vieira" userId="S::t203213@tce.es.gov.br::5f61e1a1-b6c4-4207-bf86-c1f2d22844fa" providerId="AD" clId="Web-{36CC9086-2EEA-491F-A7CC-F05417CD256F}" dt="2020-09-17T20:31:12.314" v="1"/>
        <pc:sldMkLst>
          <pc:docMk/>
          <pc:sldMk cId="1686048934" sldId="256"/>
        </pc:sldMkLst>
        <pc:spChg chg="add">
          <ac:chgData name="Rupp Caldas Vieira" userId="S::t203213@tce.es.gov.br::5f61e1a1-b6c4-4207-bf86-c1f2d22844fa" providerId="AD" clId="Web-{36CC9086-2EEA-491F-A7CC-F05417CD256F}" dt="2020-09-17T20:31:10.205" v="0"/>
          <ac:spMkLst>
            <pc:docMk/>
            <pc:sldMk cId="1686048934" sldId="256"/>
            <ac:spMk id="2" creationId="{F8E559DD-EF14-4A04-AEC1-DD1395264055}"/>
          </ac:spMkLst>
        </pc:spChg>
        <pc:spChg chg="add">
          <ac:chgData name="Rupp Caldas Vieira" userId="S::t203213@tce.es.gov.br::5f61e1a1-b6c4-4207-bf86-c1f2d22844fa" providerId="AD" clId="Web-{36CC9086-2EEA-491F-A7CC-F05417CD256F}" dt="2020-09-17T20:31:12.314" v="1"/>
          <ac:spMkLst>
            <pc:docMk/>
            <pc:sldMk cId="1686048934" sldId="256"/>
            <ac:spMk id="3" creationId="{40B0215E-06DD-4E86-8884-EC7DA29A95F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5DBB9-39FE-9444-A7FB-7AEACF74D5EA}" type="datetimeFigureOut">
              <a:rPr lang="pt-BR" smtClean="0"/>
              <a:t>18/09/2020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A0BB-D40F-BD43-9AFE-99C6FB41E1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9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14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0042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423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018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5241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831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7015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017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4781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549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8A0BB-D40F-BD43-9AFE-99C6FB41E13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86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58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505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567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403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25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95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30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81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86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17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0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04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42D151C-B591-C54B-B3AB-9E5A9E7E1F33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36F5AA56-3719-9D40-A076-DB995CB287C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21955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2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6F60F60E-6A72-F040-817E-D0C008831EA3}"/>
              </a:ext>
            </a:extLst>
          </p:cNvPr>
          <p:cNvSpPr txBox="1"/>
          <p:nvPr/>
        </p:nvSpPr>
        <p:spPr>
          <a:xfrm>
            <a:off x="589653" y="915948"/>
            <a:ext cx="100557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CidadES</a:t>
            </a:r>
            <a:r>
              <a:rPr lang="pt-BR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Folha de Pagamento</a:t>
            </a:r>
          </a:p>
          <a:p>
            <a:endParaRPr lang="pt-BR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Anexo V da IN43 – propostas de alterações para 2021</a:t>
            </a:r>
            <a:endParaRPr lang="pt-BR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7DC2EE-3017-844C-B303-699D99069710}"/>
              </a:ext>
            </a:extLst>
          </p:cNvPr>
          <p:cNvSpPr txBox="1"/>
          <p:nvPr/>
        </p:nvSpPr>
        <p:spPr>
          <a:xfrm>
            <a:off x="0" y="5820934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SECRETARIA GERAL DE </a:t>
            </a:r>
            <a:r>
              <a:rPr lang="pt-BR" sz="2400" b="1" dirty="0" smtClean="0">
                <a:solidFill>
                  <a:schemeClr val="bg1"/>
                </a:solidFill>
              </a:rPr>
              <a:t>CONTROLE EXTERNO – SEGEX</a:t>
            </a:r>
          </a:p>
          <a:p>
            <a:r>
              <a:rPr lang="pt-BR" sz="2400" b="1" dirty="0" smtClean="0">
                <a:solidFill>
                  <a:schemeClr val="bg1"/>
                </a:solidFill>
              </a:rPr>
              <a:t>Núcleo de Controle Externo de Fiscalização de pessoal e previdência - NPPREV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370947" y="356658"/>
            <a:ext cx="11197598" cy="1527559"/>
          </a:xfrm>
          <a:prstGeom prst="rect">
            <a:avLst/>
          </a:prstGeom>
          <a:solidFill>
            <a:srgbClr val="002060"/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Cidades Folha de Pagamento</a:t>
            </a: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Alterações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IN43 para 2021 – Anexo V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70948" y="6276109"/>
            <a:ext cx="10373444" cy="468915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18/9/2020													 Cidades Folha de pagamento</a:t>
            </a:r>
            <a:endParaRPr lang="pt-B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744393" y="6276109"/>
            <a:ext cx="921134" cy="468915"/>
          </a:xfrm>
          <a:solidFill>
            <a:srgbClr val="002060"/>
          </a:solidFill>
        </p:spPr>
        <p:txBody>
          <a:bodyPr/>
          <a:lstStyle/>
          <a:p>
            <a:pPr algn="ctr"/>
            <a:fld id="{842D151C-B591-C54B-B3AB-9E5A9E7E1F33}" type="slidenum">
              <a:rPr lang="pt-BR" sz="14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10</a:t>
            </a:fld>
            <a:endParaRPr lang="pt-BR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98764" y="1981201"/>
            <a:ext cx="11069781" cy="3036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ARQUIVO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ConsolidacaoFolha.XML</a:t>
            </a:r>
          </a:p>
          <a:p>
            <a:pPr lvl="0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9 - Exclusão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do campo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“Valor”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 inclusão dos campos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TotalVantagens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TotalDescontos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” na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estrutura 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ConsolidacaoFolhaVantagemDesconto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arquivo ConsolidacaoFolhaVantagemDesconto.XML</a:t>
            </a:r>
          </a:p>
          <a:p>
            <a:pPr lvl="0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104349"/>
              </p:ext>
            </p:extLst>
          </p:nvPr>
        </p:nvGraphicFramePr>
        <p:xfrm>
          <a:off x="498762" y="4197926"/>
          <a:ext cx="10848110" cy="1472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7238">
                  <a:extLst>
                    <a:ext uri="{9D8B030D-6E8A-4147-A177-3AD203B41FA5}">
                      <a16:colId xmlns:a16="http://schemas.microsoft.com/office/drawing/2014/main" val="2417116984"/>
                    </a:ext>
                  </a:extLst>
                </a:gridCol>
                <a:gridCol w="4488873">
                  <a:extLst>
                    <a:ext uri="{9D8B030D-6E8A-4147-A177-3AD203B41FA5}">
                      <a16:colId xmlns:a16="http://schemas.microsoft.com/office/drawing/2014/main" val="862353972"/>
                    </a:ext>
                  </a:extLst>
                </a:gridCol>
                <a:gridCol w="1579418">
                  <a:extLst>
                    <a:ext uri="{9D8B030D-6E8A-4147-A177-3AD203B41FA5}">
                      <a16:colId xmlns:a16="http://schemas.microsoft.com/office/drawing/2014/main" val="1061410758"/>
                    </a:ext>
                  </a:extLst>
                </a:gridCol>
                <a:gridCol w="526473">
                  <a:extLst>
                    <a:ext uri="{9D8B030D-6E8A-4147-A177-3AD203B41FA5}">
                      <a16:colId xmlns:a16="http://schemas.microsoft.com/office/drawing/2014/main" val="3497100179"/>
                    </a:ext>
                  </a:extLst>
                </a:gridCol>
                <a:gridCol w="2466108">
                  <a:extLst>
                    <a:ext uri="{9D8B030D-6E8A-4147-A177-3AD203B41FA5}">
                      <a16:colId xmlns:a16="http://schemas.microsoft.com/office/drawing/2014/main" val="2389202953"/>
                    </a:ext>
                  </a:extLst>
                </a:gridCol>
              </a:tblGrid>
              <a:tr h="355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TotalVantagens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total liquidado no mês com 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DetalheFolha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CodigoOperacao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igual a 1 (adição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Decimal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 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553946"/>
                  </a:ext>
                </a:extLst>
              </a:tr>
              <a:tr h="532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TotalDescontos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total liquidado no mês com 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DetalheFolha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CodigoOperacao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igual a 2 (subtração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Decimal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709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66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370947" y="356658"/>
            <a:ext cx="11197598" cy="1527559"/>
          </a:xfrm>
          <a:prstGeom prst="rect">
            <a:avLst/>
          </a:prstGeom>
          <a:solidFill>
            <a:srgbClr val="002060"/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Cidades Folha de Pagamento</a:t>
            </a: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Alterações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IN43 para 2021 – Anexo V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70948" y="6276109"/>
            <a:ext cx="10373444" cy="468915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18/9/2020													 Cidades Folha de pagamento</a:t>
            </a:r>
            <a:endParaRPr lang="pt-B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744393" y="6276109"/>
            <a:ext cx="921134" cy="468915"/>
          </a:xfrm>
          <a:solidFill>
            <a:srgbClr val="002060"/>
          </a:solidFill>
        </p:spPr>
        <p:txBody>
          <a:bodyPr/>
          <a:lstStyle/>
          <a:p>
            <a:pPr algn="ctr"/>
            <a:fld id="{842D151C-B591-C54B-B3AB-9E5A9E7E1F33}" type="slidenum">
              <a:rPr lang="pt-BR" sz="14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11</a:t>
            </a:fld>
            <a:endParaRPr lang="pt-BR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98764" y="1981201"/>
            <a:ext cx="11069781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ARQUIVO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Lotacao.XML</a:t>
            </a:r>
          </a:p>
          <a:p>
            <a:pPr lvl="0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10 - Inclusão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dos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campos: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CodigoCNES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LatitudeLotacao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LongitudeLotacao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na estrutura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Lotacao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do arquivo Lotacao.XML.</a:t>
            </a: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587956"/>
              </p:ext>
            </p:extLst>
          </p:nvPr>
        </p:nvGraphicFramePr>
        <p:xfrm>
          <a:off x="498765" y="3683952"/>
          <a:ext cx="10681853" cy="1910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4326">
                  <a:extLst>
                    <a:ext uri="{9D8B030D-6E8A-4147-A177-3AD203B41FA5}">
                      <a16:colId xmlns:a16="http://schemas.microsoft.com/office/drawing/2014/main" val="548326967"/>
                    </a:ext>
                  </a:extLst>
                </a:gridCol>
                <a:gridCol w="3699164">
                  <a:extLst>
                    <a:ext uri="{9D8B030D-6E8A-4147-A177-3AD203B41FA5}">
                      <a16:colId xmlns:a16="http://schemas.microsoft.com/office/drawing/2014/main" val="2759605535"/>
                    </a:ext>
                  </a:extLst>
                </a:gridCol>
                <a:gridCol w="1094509">
                  <a:extLst>
                    <a:ext uri="{9D8B030D-6E8A-4147-A177-3AD203B41FA5}">
                      <a16:colId xmlns:a16="http://schemas.microsoft.com/office/drawing/2014/main" val="857831416"/>
                    </a:ext>
                  </a:extLst>
                </a:gridCol>
                <a:gridCol w="632256">
                  <a:extLst>
                    <a:ext uri="{9D8B030D-6E8A-4147-A177-3AD203B41FA5}">
                      <a16:colId xmlns:a16="http://schemas.microsoft.com/office/drawing/2014/main" val="3419147207"/>
                    </a:ext>
                  </a:extLst>
                </a:gridCol>
                <a:gridCol w="3191598">
                  <a:extLst>
                    <a:ext uri="{9D8B030D-6E8A-4147-A177-3AD203B41FA5}">
                      <a16:colId xmlns:a16="http://schemas.microsoft.com/office/drawing/2014/main" val="1537987139"/>
                    </a:ext>
                  </a:extLst>
                </a:gridCol>
              </a:tblGrid>
              <a:tr h="586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CodigoCNES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no Cadastro Nacional de Estabelecimentos de Saúde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caso NomeLotacao refira-se a um estabelecimento de saúde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2132134"/>
                  </a:ext>
                </a:extLst>
              </a:tr>
              <a:tr h="586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LatitudeLotacao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da latitude da lotação.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Valores variando de -17 a -22.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Decimal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</a:t>
                      </a:r>
                      <a:endParaRPr lang="pt-BR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694781"/>
                  </a:ext>
                </a:extLst>
              </a:tr>
              <a:tr h="586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LongitudeLotacao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da longitude da lotação.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Valores variando de -39 a -42.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Decimal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366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84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26472" y="930625"/>
            <a:ext cx="1136072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Alterações </a:t>
            </a:r>
            <a:r>
              <a:rPr lang="pt-BR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propostas do Anexo V</a:t>
            </a:r>
          </a:p>
          <a:p>
            <a:r>
              <a:rPr lang="pt-BR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IN43 para 2021 </a:t>
            </a:r>
            <a:endParaRPr lang="pt-BR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18655" y="3105835"/>
            <a:ext cx="882534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 pela atenção.</a:t>
            </a:r>
          </a:p>
          <a:p>
            <a:endParaRPr lang="pt-BR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63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370947" y="356658"/>
            <a:ext cx="11197598" cy="1527559"/>
          </a:xfrm>
          <a:prstGeom prst="rect">
            <a:avLst/>
          </a:prstGeom>
          <a:solidFill>
            <a:srgbClr val="002060"/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Cidades Folha de Pagamento</a:t>
            </a: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Alterações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IN43 para 2021 – Anexo V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70948" y="6276109"/>
            <a:ext cx="10373444" cy="468915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18/9/2020													 Cidades Folha de pagamento</a:t>
            </a:r>
            <a:endParaRPr lang="pt-B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744393" y="6276109"/>
            <a:ext cx="921134" cy="468915"/>
          </a:xfrm>
          <a:solidFill>
            <a:srgbClr val="002060"/>
          </a:solidFill>
        </p:spPr>
        <p:txBody>
          <a:bodyPr/>
          <a:lstStyle/>
          <a:p>
            <a:pPr algn="ctr"/>
            <a:fld id="{842D151C-B591-C54B-B3AB-9E5A9E7E1F33}" type="slidenum">
              <a:rPr lang="pt-BR" sz="14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</a:t>
            </a:fld>
            <a:endParaRPr lang="pt-BR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31273" y="1884217"/>
            <a:ext cx="10487891" cy="3457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pt-B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ARQUIVO Matricula.XML</a:t>
            </a: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1 - Inclusão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estrutura Desligamento no arquivo Matricula.XML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2 - Inclusão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 tabela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TipoDesligamento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6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370947" y="356658"/>
            <a:ext cx="11197598" cy="1527559"/>
          </a:xfrm>
          <a:prstGeom prst="rect">
            <a:avLst/>
          </a:prstGeom>
          <a:solidFill>
            <a:srgbClr val="002060"/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Cidades Folha de Pagamento</a:t>
            </a: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Alterações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IN43 para 2021 – Anexo V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70948" y="6276109"/>
            <a:ext cx="10373444" cy="468915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18/9/2020													 Cidades Folha de pagamento</a:t>
            </a:r>
            <a:endParaRPr lang="pt-B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744393" y="6276109"/>
            <a:ext cx="921134" cy="468915"/>
          </a:xfrm>
          <a:solidFill>
            <a:srgbClr val="002060"/>
          </a:solidFill>
        </p:spPr>
        <p:txBody>
          <a:bodyPr/>
          <a:lstStyle/>
          <a:p>
            <a:pPr algn="ctr"/>
            <a:fld id="{842D151C-B591-C54B-B3AB-9E5A9E7E1F33}" type="slidenum">
              <a:rPr lang="pt-BR" sz="14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3</a:t>
            </a:fld>
            <a:endParaRPr lang="pt-BR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98764" y="1981201"/>
            <a:ext cx="11069781" cy="2856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927315"/>
              </p:ext>
            </p:extLst>
          </p:nvPr>
        </p:nvGraphicFramePr>
        <p:xfrm>
          <a:off x="498764" y="1981201"/>
          <a:ext cx="11069780" cy="4026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0214">
                  <a:extLst>
                    <a:ext uri="{9D8B030D-6E8A-4147-A177-3AD203B41FA5}">
                      <a16:colId xmlns:a16="http://schemas.microsoft.com/office/drawing/2014/main" val="3429891453"/>
                    </a:ext>
                  </a:extLst>
                </a:gridCol>
                <a:gridCol w="3573187">
                  <a:extLst>
                    <a:ext uri="{9D8B030D-6E8A-4147-A177-3AD203B41FA5}">
                      <a16:colId xmlns:a16="http://schemas.microsoft.com/office/drawing/2014/main" val="2119594911"/>
                    </a:ext>
                  </a:extLst>
                </a:gridCol>
                <a:gridCol w="782473">
                  <a:extLst>
                    <a:ext uri="{9D8B030D-6E8A-4147-A177-3AD203B41FA5}">
                      <a16:colId xmlns:a16="http://schemas.microsoft.com/office/drawing/2014/main" val="1414788831"/>
                    </a:ext>
                  </a:extLst>
                </a:gridCol>
                <a:gridCol w="899212">
                  <a:extLst>
                    <a:ext uri="{9D8B030D-6E8A-4147-A177-3AD203B41FA5}">
                      <a16:colId xmlns:a16="http://schemas.microsoft.com/office/drawing/2014/main" val="2005707008"/>
                    </a:ext>
                  </a:extLst>
                </a:gridCol>
                <a:gridCol w="3354694">
                  <a:extLst>
                    <a:ext uri="{9D8B030D-6E8A-4147-A177-3AD203B41FA5}">
                      <a16:colId xmlns:a16="http://schemas.microsoft.com/office/drawing/2014/main" val="2196562985"/>
                    </a:ext>
                  </a:extLst>
                </a:gridCol>
              </a:tblGrid>
              <a:tr h="26934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Estrutura Desligamento</a:t>
                      </a:r>
                      <a:endParaRPr lang="pt-BR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926737"/>
                  </a:ext>
                </a:extLst>
              </a:tr>
              <a:tr h="3786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Descrição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Tamanho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Obrigatoriedade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30600381"/>
                  </a:ext>
                </a:extLst>
              </a:tr>
              <a:tr h="269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IdNumRegistro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Identificador sequencial dos registros enviados.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Inteiro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72406"/>
                  </a:ext>
                </a:extLst>
              </a:tr>
              <a:tr h="378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UnidadeGestoraResponsavel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no TCEES da unidade gestora que realiza despesa com a folha de pagamento.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48011743"/>
                  </a:ext>
                </a:extLst>
              </a:tr>
              <a:tr h="248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CPFServidor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do CPF.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22345352"/>
                  </a:ext>
                </a:extLst>
              </a:tr>
              <a:tr h="378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CodigoCargo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de identificação do cargo, emprego ou função pública.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10577043"/>
                  </a:ext>
                </a:extLst>
              </a:tr>
              <a:tr h="248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NumeroMatricula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da matrícula.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Caracter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52178107"/>
                  </a:ext>
                </a:extLst>
              </a:tr>
              <a:tr h="572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DataInicio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 a data de ocorrência do exercício no cargo ocupado pela pessoa durante o período em atividade.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5905488"/>
                  </a:ext>
                </a:extLst>
              </a:tr>
              <a:tr h="795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TipoDesligamento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Indicação do motivo do desligamento.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Inteiro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Valores dentre os existentes na tabela TipoDesligamento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57928755"/>
                  </a:ext>
                </a:extLst>
              </a:tr>
              <a:tr h="4330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DataDesligamento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 a data de ocorrência do desligamento.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34425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39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370947" y="356658"/>
            <a:ext cx="11197598" cy="1527559"/>
          </a:xfrm>
          <a:prstGeom prst="rect">
            <a:avLst/>
          </a:prstGeom>
          <a:solidFill>
            <a:srgbClr val="002060"/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Cidades Folha de Pagamento</a:t>
            </a: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Alterações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IN43 para 2021 – Anexo V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70948" y="6276109"/>
            <a:ext cx="10373444" cy="468915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18/9/2020													 Cidades Folha de pagamento</a:t>
            </a:r>
            <a:endParaRPr lang="pt-B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744393" y="6276109"/>
            <a:ext cx="921134" cy="468915"/>
          </a:xfrm>
          <a:solidFill>
            <a:srgbClr val="002060"/>
          </a:solidFill>
        </p:spPr>
        <p:txBody>
          <a:bodyPr/>
          <a:lstStyle/>
          <a:p>
            <a:pPr algn="ctr"/>
            <a:fld id="{842D151C-B591-C54B-B3AB-9E5A9E7E1F33}" type="slidenum">
              <a:rPr lang="pt-BR" sz="14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4</a:t>
            </a:fld>
            <a:endParaRPr lang="pt-BR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31273" y="1981201"/>
            <a:ext cx="107372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ARQUIVO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FolhaPagamento.XML</a:t>
            </a:r>
          </a:p>
          <a:p>
            <a:pPr lvl="0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3 - Alteração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 descrição do campo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Aliquota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na estrutura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BasePrevidencia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do arquivo FolhaPagamento.XML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50000"/>
              </a:lnSpc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4 - Inclusão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do campo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AliquotaEfetiva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na estrutura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BasePrevidencia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do arquivo FolhaPagamento.XML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09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370947" y="356658"/>
            <a:ext cx="11197598" cy="1527559"/>
          </a:xfrm>
          <a:prstGeom prst="rect">
            <a:avLst/>
          </a:prstGeom>
          <a:solidFill>
            <a:srgbClr val="002060"/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Cidades Folha de Pagamento</a:t>
            </a: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Alterações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IN43 para 2021 – Anexo V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70948" y="6276109"/>
            <a:ext cx="10373444" cy="468915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18/9/2020													 Cidades Folha de pagamento</a:t>
            </a:r>
            <a:endParaRPr lang="pt-B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744393" y="6276109"/>
            <a:ext cx="921134" cy="468915"/>
          </a:xfrm>
          <a:solidFill>
            <a:srgbClr val="002060"/>
          </a:solidFill>
        </p:spPr>
        <p:txBody>
          <a:bodyPr/>
          <a:lstStyle/>
          <a:p>
            <a:pPr algn="ctr"/>
            <a:fld id="{842D151C-B591-C54B-B3AB-9E5A9E7E1F33}" type="slidenum">
              <a:rPr lang="pt-BR" sz="14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5</a:t>
            </a:fld>
            <a:endParaRPr lang="pt-BR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31273" y="1981201"/>
            <a:ext cx="107372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ARQUIVO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FolhaPagamento.XML</a:t>
            </a:r>
          </a:p>
          <a:p>
            <a:pPr lvl="0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09201"/>
              </p:ext>
            </p:extLst>
          </p:nvPr>
        </p:nvGraphicFramePr>
        <p:xfrm>
          <a:off x="538764" y="2726944"/>
          <a:ext cx="10861964" cy="2780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2654">
                  <a:extLst>
                    <a:ext uri="{9D8B030D-6E8A-4147-A177-3AD203B41FA5}">
                      <a16:colId xmlns:a16="http://schemas.microsoft.com/office/drawing/2014/main" val="1072791510"/>
                    </a:ext>
                  </a:extLst>
                </a:gridCol>
                <a:gridCol w="5888182">
                  <a:extLst>
                    <a:ext uri="{9D8B030D-6E8A-4147-A177-3AD203B41FA5}">
                      <a16:colId xmlns:a16="http://schemas.microsoft.com/office/drawing/2014/main" val="20932416"/>
                    </a:ext>
                  </a:extLst>
                </a:gridCol>
                <a:gridCol w="928255">
                  <a:extLst>
                    <a:ext uri="{9D8B030D-6E8A-4147-A177-3AD203B41FA5}">
                      <a16:colId xmlns:a16="http://schemas.microsoft.com/office/drawing/2014/main" val="2552650191"/>
                    </a:ext>
                  </a:extLst>
                </a:gridCol>
                <a:gridCol w="886690">
                  <a:extLst>
                    <a:ext uri="{9D8B030D-6E8A-4147-A177-3AD203B41FA5}">
                      <a16:colId xmlns:a16="http://schemas.microsoft.com/office/drawing/2014/main" val="748349177"/>
                    </a:ext>
                  </a:extLst>
                </a:gridCol>
                <a:gridCol w="1356183">
                  <a:extLst>
                    <a:ext uri="{9D8B030D-6E8A-4147-A177-3AD203B41FA5}">
                      <a16:colId xmlns:a16="http://schemas.microsoft.com/office/drawing/2014/main" val="413500920"/>
                    </a:ext>
                  </a:extLst>
                </a:gridCol>
              </a:tblGrid>
              <a:tr h="1413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Aliquota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Alíquota nominal de contribuição em percentual.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alíquota nominal patronal deverá contemplar Risco de Acidente de Trabalho(RAT)/Fator de Acidentes de Trabalho (FAT) e RAT Agentes nocivos, ou seja, trata-se da alíquota final.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Decimal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Obrigatório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13972924"/>
                  </a:ext>
                </a:extLst>
              </a:tr>
              <a:tr h="226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AliquotaEfetiva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3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Alíquota </a:t>
                      </a: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efetiva de contribuição do servidor, em percentual.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valor de alíquota nominal poderá ser diferente do valor da alíquota efetiva para os regimes que utilizam alíquotas </a:t>
                      </a:r>
                      <a:r>
                        <a:rPr lang="pt-BR" sz="13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escalonadas</a:t>
                      </a: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por exemplo o RGPS.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Decimal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Obrigatório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73249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10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370947" y="356658"/>
            <a:ext cx="11197598" cy="1527559"/>
          </a:xfrm>
          <a:prstGeom prst="rect">
            <a:avLst/>
          </a:prstGeom>
          <a:solidFill>
            <a:srgbClr val="002060"/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Cidades Folha de Pagamento</a:t>
            </a: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Alterações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IN43 para 2021 – Anexo V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70948" y="6276109"/>
            <a:ext cx="10373444" cy="468915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18/9/2020													 Cidades Folha de pagamento</a:t>
            </a:r>
            <a:endParaRPr lang="pt-B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744393" y="6276109"/>
            <a:ext cx="921134" cy="468915"/>
          </a:xfrm>
          <a:solidFill>
            <a:srgbClr val="002060"/>
          </a:solidFill>
        </p:spPr>
        <p:txBody>
          <a:bodyPr/>
          <a:lstStyle/>
          <a:p>
            <a:pPr algn="ctr"/>
            <a:fld id="{842D151C-B591-C54B-B3AB-9E5A9E7E1F33}" type="slidenum">
              <a:rPr lang="pt-BR" sz="14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6</a:t>
            </a:fld>
            <a:endParaRPr lang="pt-BR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31273" y="1981201"/>
            <a:ext cx="10834254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ARQUIVO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ConsolidacaoFolha.XML</a:t>
            </a:r>
          </a:p>
          <a:p>
            <a:pPr lvl="0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5 - Exigência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 correlação dos códigos da tabela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TipoVantagemDesconto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com os valores enviados no campo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TipoVerba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da estrutura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VantagemDesconto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do arquivo VantagemDesconto.XML.</a:t>
            </a:r>
          </a:p>
          <a:p>
            <a:pPr lvl="0">
              <a:lnSpc>
                <a:spcPct val="200000"/>
              </a:lnSpc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014114"/>
              </p:ext>
            </p:extLst>
          </p:nvPr>
        </p:nvGraphicFramePr>
        <p:xfrm>
          <a:off x="841762" y="4297362"/>
          <a:ext cx="10363198" cy="1549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8711">
                  <a:extLst>
                    <a:ext uri="{9D8B030D-6E8A-4147-A177-3AD203B41FA5}">
                      <a16:colId xmlns:a16="http://schemas.microsoft.com/office/drawing/2014/main" val="240646588"/>
                    </a:ext>
                  </a:extLst>
                </a:gridCol>
                <a:gridCol w="4613563">
                  <a:extLst>
                    <a:ext uri="{9D8B030D-6E8A-4147-A177-3AD203B41FA5}">
                      <a16:colId xmlns:a16="http://schemas.microsoft.com/office/drawing/2014/main" val="2540096627"/>
                    </a:ext>
                  </a:extLst>
                </a:gridCol>
                <a:gridCol w="789709">
                  <a:extLst>
                    <a:ext uri="{9D8B030D-6E8A-4147-A177-3AD203B41FA5}">
                      <a16:colId xmlns:a16="http://schemas.microsoft.com/office/drawing/2014/main" val="1005403217"/>
                    </a:ext>
                  </a:extLst>
                </a:gridCol>
                <a:gridCol w="1039091">
                  <a:extLst>
                    <a:ext uri="{9D8B030D-6E8A-4147-A177-3AD203B41FA5}">
                      <a16:colId xmlns:a16="http://schemas.microsoft.com/office/drawing/2014/main" val="3113609083"/>
                    </a:ext>
                  </a:extLst>
                </a:gridCol>
                <a:gridCol w="2712124">
                  <a:extLst>
                    <a:ext uri="{9D8B030D-6E8A-4147-A177-3AD203B41FA5}">
                      <a16:colId xmlns:a16="http://schemas.microsoft.com/office/drawing/2014/main" val="1851845877"/>
                    </a:ext>
                  </a:extLst>
                </a:gridCol>
              </a:tblGrid>
              <a:tr h="1549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TipoVerba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 de verba.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tipo 4 (informativa) deve ser utilizado quando não se aplicam adição ou subtração de valores, ou seja, não representam vantagens ou descontos.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Inteiro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Remuneratória</a:t>
                      </a:r>
                      <a:b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2 - Indenizatória</a:t>
                      </a:r>
                      <a:b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3 - Desconto </a:t>
                      </a:r>
                      <a:b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4 - Informativa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85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45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370947" y="356658"/>
            <a:ext cx="11197598" cy="1527559"/>
          </a:xfrm>
          <a:prstGeom prst="rect">
            <a:avLst/>
          </a:prstGeom>
          <a:solidFill>
            <a:srgbClr val="002060"/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Cidades Folha de Pagamento</a:t>
            </a: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Alterações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IN43 para 2021 – Anexo V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70948" y="6276109"/>
            <a:ext cx="10373444" cy="468915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18/9/2020													 Cidades Folha de pagamento</a:t>
            </a:r>
            <a:endParaRPr lang="pt-B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744393" y="6276109"/>
            <a:ext cx="921134" cy="468915"/>
          </a:xfrm>
          <a:solidFill>
            <a:srgbClr val="002060"/>
          </a:solidFill>
        </p:spPr>
        <p:txBody>
          <a:bodyPr/>
          <a:lstStyle/>
          <a:p>
            <a:pPr algn="ctr"/>
            <a:fld id="{842D151C-B591-C54B-B3AB-9E5A9E7E1F33}" type="slidenum">
              <a:rPr lang="pt-BR" sz="14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7</a:t>
            </a:fld>
            <a:endParaRPr lang="pt-BR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31273" y="1981201"/>
            <a:ext cx="1073727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TABELA </a:t>
            </a:r>
            <a:r>
              <a:rPr lang="pt-B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TipoItemConsolidacaoFolha</a:t>
            </a:r>
            <a:endParaRPr lang="pt-B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6 - Alteração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 regra de consolidação dos códigos 6 e 11 da tabela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TipoItemConsolidacaoFolha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223248"/>
              </p:ext>
            </p:extLst>
          </p:nvPr>
        </p:nvGraphicFramePr>
        <p:xfrm>
          <a:off x="806407" y="4108247"/>
          <a:ext cx="10180248" cy="1201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3906">
                  <a:extLst>
                    <a:ext uri="{9D8B030D-6E8A-4147-A177-3AD203B41FA5}">
                      <a16:colId xmlns:a16="http://schemas.microsoft.com/office/drawing/2014/main" val="450615713"/>
                    </a:ext>
                  </a:extLst>
                </a:gridCol>
                <a:gridCol w="9566342">
                  <a:extLst>
                    <a:ext uri="{9D8B030D-6E8A-4147-A177-3AD203B41FA5}">
                      <a16:colId xmlns:a16="http://schemas.microsoft.com/office/drawing/2014/main" val="3205347992"/>
                    </a:ext>
                  </a:extLst>
                </a:gridCol>
              </a:tblGrid>
              <a:tr h="6007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total retido de contribuição ao RPPS, exceto 13º - sem segregação de massa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165974"/>
                  </a:ext>
                </a:extLst>
              </a:tr>
              <a:tr h="6007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total retido de contribuição ao RPPS referente ao 13º - sem segregação de massa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247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41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370947" y="356658"/>
            <a:ext cx="11197598" cy="1527559"/>
          </a:xfrm>
          <a:prstGeom prst="rect">
            <a:avLst/>
          </a:prstGeom>
          <a:solidFill>
            <a:srgbClr val="002060"/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Cidades Folha de Pagamento</a:t>
            </a: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Alterações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IN43 para 2021 – Anexo V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70948" y="6276109"/>
            <a:ext cx="10373444" cy="468915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18/9/2020													 Cidades Folha de pagamento</a:t>
            </a:r>
            <a:endParaRPr lang="pt-B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744393" y="6276109"/>
            <a:ext cx="921134" cy="468915"/>
          </a:xfrm>
          <a:solidFill>
            <a:srgbClr val="002060"/>
          </a:solidFill>
        </p:spPr>
        <p:txBody>
          <a:bodyPr/>
          <a:lstStyle/>
          <a:p>
            <a:pPr algn="ctr"/>
            <a:fld id="{842D151C-B591-C54B-B3AB-9E5A9E7E1F33}" type="slidenum">
              <a:rPr lang="pt-BR" sz="14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8</a:t>
            </a:fld>
            <a:endParaRPr lang="pt-BR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31273" y="1981201"/>
            <a:ext cx="107372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TABELA </a:t>
            </a:r>
            <a:r>
              <a:rPr lang="pt-B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TipoItemConsolidacaoFolha</a:t>
            </a:r>
            <a:endParaRPr lang="pt-B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7 - Inclusão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dos códigos 46, 47, 48, 49, 50 e 51 na tabela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TipoItemConsolidacaoFolha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7222"/>
              </p:ext>
            </p:extLst>
          </p:nvPr>
        </p:nvGraphicFramePr>
        <p:xfrm>
          <a:off x="720437" y="3768436"/>
          <a:ext cx="10848108" cy="191060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54181">
                  <a:extLst>
                    <a:ext uri="{9D8B030D-6E8A-4147-A177-3AD203B41FA5}">
                      <a16:colId xmlns:a16="http://schemas.microsoft.com/office/drawing/2014/main" val="3221399280"/>
                    </a:ext>
                  </a:extLst>
                </a:gridCol>
                <a:gridCol w="10193927">
                  <a:extLst>
                    <a:ext uri="{9D8B030D-6E8A-4147-A177-3AD203B41FA5}">
                      <a16:colId xmlns:a16="http://schemas.microsoft.com/office/drawing/2014/main" val="3256365474"/>
                    </a:ext>
                  </a:extLst>
                </a:gridCol>
              </a:tblGrid>
              <a:tr h="237547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total retido de contribuição ao RPPS, exceto 13º - com segregação de massa - Fundo Financeiro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20187006"/>
                  </a:ext>
                </a:extLst>
              </a:tr>
              <a:tr h="33063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total retido de contribuição ao RPPS referente ao 13º - com segregação de massa - Fundo Financeiro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86194535"/>
                  </a:ext>
                </a:extLst>
              </a:tr>
              <a:tr h="33063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total retido de contribuição ao RPPS, exceto 13º - com segregação de massa - Fundo Previdenciário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23415428"/>
                  </a:ext>
                </a:extLst>
              </a:tr>
              <a:tr h="33063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total retido de contribuição ao RPPS referente ao 13º - com segregação de massa - Fundo Previdenciário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44052603"/>
                  </a:ext>
                </a:extLst>
              </a:tr>
              <a:tr h="44362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total de vantagens de caráter remuneratório (somatório dos valores pagos com </a:t>
                      </a:r>
                      <a:r>
                        <a:rPr lang="pt-BR" sz="14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TipoVerba</a:t>
                      </a: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igual a 1 - Remuneratória)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41443697"/>
                  </a:ext>
                </a:extLst>
              </a:tr>
              <a:tr h="237547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Valor total de vantagens de caráter indenizatório (somatório dos valores pagos com </a:t>
                      </a:r>
                      <a:r>
                        <a:rPr lang="pt-BR" sz="14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TipoVerba</a:t>
                      </a: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igual a 2 - Indenizatória)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433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3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370947" y="356658"/>
            <a:ext cx="11197598" cy="1527559"/>
          </a:xfrm>
          <a:prstGeom prst="rect">
            <a:avLst/>
          </a:prstGeom>
          <a:solidFill>
            <a:srgbClr val="002060"/>
          </a:solidFill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Cidades Folha de Pagamento</a:t>
            </a:r>
          </a:p>
          <a:p>
            <a:r>
              <a:rPr lang="pt-BR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Alterações </a:t>
            </a: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IN43 para 2021 – Anexo V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70948" y="6276109"/>
            <a:ext cx="10373444" cy="468915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18/9/2020													 Cidades Folha de pagamento</a:t>
            </a:r>
            <a:endParaRPr lang="pt-B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10744393" y="6276109"/>
            <a:ext cx="921134" cy="468915"/>
          </a:xfrm>
          <a:solidFill>
            <a:srgbClr val="002060"/>
          </a:solidFill>
        </p:spPr>
        <p:txBody>
          <a:bodyPr/>
          <a:lstStyle/>
          <a:p>
            <a:pPr algn="ctr"/>
            <a:fld id="{842D151C-B591-C54B-B3AB-9E5A9E7E1F33}" type="slidenum">
              <a:rPr lang="pt-BR" sz="14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9</a:t>
            </a:fld>
            <a:endParaRPr lang="pt-BR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31273" y="1981202"/>
            <a:ext cx="10515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ARQUIVO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ConsolidacaoFolha.XML</a:t>
            </a:r>
          </a:p>
          <a:p>
            <a:pPr lvl="0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8 - Alteração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 obrigatoriedade de envio do campo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CodigoItem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da estrutura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ConsolidacaoFolhaValor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do arquivo ConsolidacaoFolha.XML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77474"/>
              </p:ext>
            </p:extLst>
          </p:nvPr>
        </p:nvGraphicFramePr>
        <p:xfrm>
          <a:off x="734291" y="4082326"/>
          <a:ext cx="10737270" cy="981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6315">
                  <a:extLst>
                    <a:ext uri="{9D8B030D-6E8A-4147-A177-3AD203B41FA5}">
                      <a16:colId xmlns:a16="http://schemas.microsoft.com/office/drawing/2014/main" val="619998716"/>
                    </a:ext>
                  </a:extLst>
                </a:gridCol>
                <a:gridCol w="2324229">
                  <a:extLst>
                    <a:ext uri="{9D8B030D-6E8A-4147-A177-3AD203B41FA5}">
                      <a16:colId xmlns:a16="http://schemas.microsoft.com/office/drawing/2014/main" val="2348869939"/>
                    </a:ext>
                  </a:extLst>
                </a:gridCol>
                <a:gridCol w="775855">
                  <a:extLst>
                    <a:ext uri="{9D8B030D-6E8A-4147-A177-3AD203B41FA5}">
                      <a16:colId xmlns:a16="http://schemas.microsoft.com/office/drawing/2014/main" val="2494970071"/>
                    </a:ext>
                  </a:extLst>
                </a:gridCol>
                <a:gridCol w="637309">
                  <a:extLst>
                    <a:ext uri="{9D8B030D-6E8A-4147-A177-3AD203B41FA5}">
                      <a16:colId xmlns:a16="http://schemas.microsoft.com/office/drawing/2014/main" val="2669925786"/>
                    </a:ext>
                  </a:extLst>
                </a:gridCol>
                <a:gridCol w="4613562">
                  <a:extLst>
                    <a:ext uri="{9D8B030D-6E8A-4147-A177-3AD203B41FA5}">
                      <a16:colId xmlns:a16="http://schemas.microsoft.com/office/drawing/2014/main" val="1387516811"/>
                    </a:ext>
                  </a:extLst>
                </a:gridCol>
              </a:tblGrid>
              <a:tr h="969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CodigoItem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do item.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Inteiro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Obrigatório,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valores dentre os existentes na tabela </a:t>
                      </a:r>
                      <a:r>
                        <a:rPr lang="pt-BR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TipoItemConsolidacaoFolha</a:t>
                      </a:r>
                      <a:r>
                        <a:rPr lang="pt-B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códigos de 1 a 17;  35 a 44 e </a:t>
                      </a:r>
                      <a:r>
                        <a:rPr lang="pt-B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a 51</a:t>
                      </a:r>
                      <a:endParaRPr lang="pt-BR" sz="14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328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2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3589</TotalTime>
  <Words>1094</Words>
  <Application>Microsoft Office PowerPoint</Application>
  <PresentationFormat>Widescreen</PresentationFormat>
  <Paragraphs>249</Paragraphs>
  <Slides>12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TCE-ES</cp:lastModifiedBy>
  <cp:revision>165</cp:revision>
  <dcterms:created xsi:type="dcterms:W3CDTF">2019-12-06T19:40:08Z</dcterms:created>
  <dcterms:modified xsi:type="dcterms:W3CDTF">2020-09-18T16:46:22Z</dcterms:modified>
</cp:coreProperties>
</file>