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70" r:id="rId4"/>
    <p:sldId id="261" r:id="rId5"/>
    <p:sldId id="262" r:id="rId6"/>
    <p:sldId id="265" r:id="rId7"/>
    <p:sldId id="267" r:id="rId8"/>
    <p:sldId id="269" r:id="rId9"/>
    <p:sldId id="266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2"/>
    <p:restoredTop sz="94737"/>
  </p:normalViewPr>
  <p:slideViewPr>
    <p:cSldViewPr snapToGrid="0" snapToObjects="1">
      <p:cViewPr varScale="1">
        <p:scale>
          <a:sx n="74" d="100"/>
          <a:sy n="74" d="100"/>
        </p:scale>
        <p:origin x="6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F60F60E-6A72-F040-817E-D0C008831EA3}"/>
              </a:ext>
            </a:extLst>
          </p:cNvPr>
          <p:cNvSpPr txBox="1"/>
          <p:nvPr/>
        </p:nvSpPr>
        <p:spPr>
          <a:xfrm>
            <a:off x="589653" y="527337"/>
            <a:ext cx="6737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Limite Mínimo Constitucional de Aplicação da Educação e os Impactos da </a:t>
            </a:r>
            <a:r>
              <a:rPr lang="pt-BR" sz="3200" b="1" dirty="0" smtClean="0">
                <a:solidFill>
                  <a:schemeClr val="bg1"/>
                </a:solidFill>
              </a:rPr>
              <a:t>Covid-19 </a:t>
            </a:r>
            <a:r>
              <a:rPr lang="pt-BR" sz="3200" dirty="0" smtClean="0">
                <a:solidFill>
                  <a:schemeClr val="bg1"/>
                </a:solidFill>
              </a:rPr>
              <a:t>(Contornos jurídicos)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57DC2EE-3017-844C-B303-699D99069710}"/>
              </a:ext>
            </a:extLst>
          </p:cNvPr>
          <p:cNvSpPr txBox="1"/>
          <p:nvPr/>
        </p:nvSpPr>
        <p:spPr>
          <a:xfrm>
            <a:off x="757656" y="5406046"/>
            <a:ext cx="109870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Murilo Costa Moreira</a:t>
            </a:r>
            <a:endParaRPr lang="pt-BR" sz="2400" b="1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Coordenador do Núcleo de Jurisprudência e Súmula – NJS</a:t>
            </a:r>
          </a:p>
          <a:p>
            <a:r>
              <a:rPr lang="pt-BR" dirty="0">
                <a:solidFill>
                  <a:schemeClr val="bg1"/>
                </a:solidFill>
              </a:rPr>
              <a:t>Coordenador </a:t>
            </a:r>
            <a:r>
              <a:rPr lang="pt-BR" dirty="0" smtClean="0">
                <a:solidFill>
                  <a:schemeClr val="bg1"/>
                </a:solidFill>
              </a:rPr>
              <a:t>da comissão de orientações sobre a Covid-19 (Portaria </a:t>
            </a:r>
            <a:r>
              <a:rPr lang="pt-BR" dirty="0">
                <a:solidFill>
                  <a:schemeClr val="bg1"/>
                </a:solidFill>
              </a:rPr>
              <a:t>Normativa Nº </a:t>
            </a:r>
            <a:r>
              <a:rPr lang="pt-BR" dirty="0" smtClean="0">
                <a:solidFill>
                  <a:schemeClr val="bg1"/>
                </a:solidFill>
              </a:rPr>
              <a:t>46/2020)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PAPEL DO GESTOR</a:t>
            </a:r>
          </a:p>
          <a:p>
            <a:pPr algn="just"/>
            <a:endParaRPr lang="pt-BR" sz="2400" b="1" dirty="0" smtClean="0"/>
          </a:p>
          <a:p>
            <a:pPr algn="just"/>
            <a:r>
              <a:rPr lang="pt-BR" sz="2200" dirty="0" smtClean="0"/>
              <a:t>Não apenas apontar as </a:t>
            </a:r>
            <a:r>
              <a:rPr lang="pt-BR" sz="2200" dirty="0" smtClean="0">
                <a:solidFill>
                  <a:srgbClr val="FF0000"/>
                </a:solidFill>
              </a:rPr>
              <a:t>dificuldades enfrentadas</a:t>
            </a:r>
            <a:r>
              <a:rPr lang="pt-BR" sz="2200" dirty="0" smtClean="0"/>
              <a:t>, mas também demonstrar as </a:t>
            </a:r>
            <a:r>
              <a:rPr lang="pt-BR" sz="2200" dirty="0" smtClean="0">
                <a:solidFill>
                  <a:srgbClr val="0070C0"/>
                </a:solidFill>
              </a:rPr>
              <a:t>soluções alternativas buscadas</a:t>
            </a:r>
            <a:r>
              <a:rPr lang="pt-BR" sz="2200" dirty="0" smtClean="0"/>
              <a:t> para contorná-las podem ser avaliadas nesse contexto. (</a:t>
            </a:r>
            <a:r>
              <a:rPr lang="pt-BR" sz="2200" dirty="0" smtClean="0">
                <a:solidFill>
                  <a:srgbClr val="FF0000"/>
                </a:solidFill>
              </a:rPr>
              <a:t>Princípio da motivação do ato administrativo</a:t>
            </a:r>
            <a:r>
              <a:rPr lang="pt-BR" sz="2200" dirty="0" smtClean="0"/>
              <a:t>).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b="1" dirty="0" smtClean="0"/>
              <a:t>Lei Federal nº 14.040/2020 </a:t>
            </a:r>
            <a:r>
              <a:rPr lang="pt-BR" sz="2200" dirty="0" smtClean="0">
                <a:sym typeface="Wingdings" pitchFamily="2" charset="2"/>
              </a:rPr>
              <a:t> </a:t>
            </a:r>
            <a:r>
              <a:rPr lang="pt-BR" sz="2200" dirty="0">
                <a:sym typeface="Wingdings" pitchFamily="2" charset="2"/>
              </a:rPr>
              <a:t>permite </a:t>
            </a:r>
            <a:r>
              <a:rPr lang="pt-BR" sz="2200" dirty="0" smtClean="0">
                <a:sym typeface="Wingdings" pitchFamily="2" charset="2"/>
              </a:rPr>
              <a:t>adoção de </a:t>
            </a:r>
            <a:r>
              <a:rPr lang="pt-BR" sz="2200" dirty="0">
                <a:sym typeface="Wingdings" pitchFamily="2" charset="2"/>
              </a:rPr>
              <a:t>atividades pedagógicas </a:t>
            </a:r>
            <a:r>
              <a:rPr lang="pt-BR" sz="2200" dirty="0">
                <a:solidFill>
                  <a:srgbClr val="FF0000"/>
                </a:solidFill>
                <a:sym typeface="Wingdings" pitchFamily="2" charset="2"/>
              </a:rPr>
              <a:t>não presenciais </a:t>
            </a:r>
            <a:r>
              <a:rPr lang="pt-BR" sz="2200" dirty="0">
                <a:sym typeface="Wingdings" pitchFamily="2" charset="2"/>
              </a:rPr>
              <a:t>como parte do </a:t>
            </a:r>
            <a:r>
              <a:rPr lang="pt-BR" sz="2200" b="1" dirty="0">
                <a:sym typeface="Wingdings" pitchFamily="2" charset="2"/>
              </a:rPr>
              <a:t>cumprimento da carga horária </a:t>
            </a:r>
            <a:r>
              <a:rPr lang="pt-BR" sz="2200" b="1" dirty="0" smtClean="0">
                <a:sym typeface="Wingdings" pitchFamily="2" charset="2"/>
              </a:rPr>
              <a:t>anual </a:t>
            </a:r>
            <a:r>
              <a:rPr lang="pt-BR" sz="2200" dirty="0" smtClean="0">
                <a:sym typeface="Wingdings" pitchFamily="2" charset="2"/>
              </a:rPr>
              <a:t>(art. 2º, §§4º e 5º) </a:t>
            </a:r>
          </a:p>
          <a:p>
            <a:pPr algn="just"/>
            <a:endParaRPr lang="pt-BR" sz="2200" dirty="0">
              <a:sym typeface="Wingdings" pitchFamily="2" charset="2"/>
            </a:endParaRPr>
          </a:p>
          <a:p>
            <a:pPr algn="just"/>
            <a:r>
              <a:rPr lang="pt-BR" sz="2200" b="1" dirty="0" smtClean="0"/>
              <a:t>Conselho </a:t>
            </a:r>
            <a:r>
              <a:rPr lang="pt-BR" sz="2200" b="1" dirty="0"/>
              <a:t>Nacional de </a:t>
            </a:r>
            <a:r>
              <a:rPr lang="pt-BR" sz="2200" b="1" dirty="0" smtClean="0"/>
              <a:t>Educação </a:t>
            </a:r>
            <a:r>
              <a:rPr lang="pt-BR" sz="2200" dirty="0" smtClean="0">
                <a:sym typeface="Wingdings" pitchFamily="2" charset="2"/>
              </a:rPr>
              <a:t> </a:t>
            </a:r>
            <a:r>
              <a:rPr lang="pt-BR" sz="2200" dirty="0" smtClean="0">
                <a:solidFill>
                  <a:srgbClr val="FF0000"/>
                </a:solidFill>
              </a:rPr>
              <a:t>Parecer </a:t>
            </a:r>
            <a:r>
              <a:rPr lang="pt-BR" sz="2200" dirty="0">
                <a:solidFill>
                  <a:srgbClr val="FF0000"/>
                </a:solidFill>
              </a:rPr>
              <a:t>CNE/CP nº </a:t>
            </a:r>
            <a:r>
              <a:rPr lang="pt-BR" sz="2200" dirty="0" smtClean="0">
                <a:solidFill>
                  <a:srgbClr val="FF0000"/>
                </a:solidFill>
              </a:rPr>
              <a:t>11/2020</a:t>
            </a:r>
            <a:r>
              <a:rPr lang="pt-BR" sz="2200" dirty="0">
                <a:solidFill>
                  <a:srgbClr val="FF0000"/>
                </a:solidFill>
              </a:rPr>
              <a:t> </a:t>
            </a:r>
            <a:r>
              <a:rPr lang="pt-BR" sz="2200" dirty="0" smtClean="0"/>
              <a:t>(Orientações </a:t>
            </a:r>
            <a:r>
              <a:rPr lang="pt-BR" sz="2200" dirty="0"/>
              <a:t>Educacionais para a Realização de Aulas e Atividades Pedagógicas Presenciais e Não Presenciais no contexto da Pandemia</a:t>
            </a:r>
            <a:r>
              <a:rPr lang="pt-BR" sz="2200" dirty="0" smtClean="0"/>
              <a:t>).</a:t>
            </a:r>
          </a:p>
          <a:p>
            <a:pPr algn="just"/>
            <a:endParaRPr lang="pt-BR" sz="2200" dirty="0">
              <a:solidFill>
                <a:srgbClr val="0070C0"/>
              </a:solidFill>
            </a:endParaRPr>
          </a:p>
          <a:p>
            <a:pPr algn="just"/>
            <a:r>
              <a:rPr lang="pt-BR" sz="2500" dirty="0" smtClean="0"/>
              <a:t>Conduta adequada: entre</a:t>
            </a:r>
            <a:r>
              <a:rPr lang="pt-BR" sz="2500" dirty="0" smtClean="0">
                <a:sym typeface="Wingdings" pitchFamily="2" charset="2"/>
              </a:rPr>
              <a:t> </a:t>
            </a:r>
            <a:r>
              <a:rPr lang="pt-BR" sz="2500" b="1" dirty="0" smtClean="0">
                <a:sym typeface="Wingdings" pitchFamily="2" charset="2"/>
              </a:rPr>
              <a:t>omissão</a:t>
            </a:r>
            <a:r>
              <a:rPr lang="pt-BR" sz="2500" dirty="0" smtClean="0">
                <a:sym typeface="Wingdings" pitchFamily="2" charset="2"/>
              </a:rPr>
              <a:t> total ↔ </a:t>
            </a:r>
            <a:r>
              <a:rPr lang="pt-BR" sz="2500" b="1" dirty="0" smtClean="0">
                <a:sym typeface="Wingdings" pitchFamily="2" charset="2"/>
              </a:rPr>
              <a:t>gasto sem critério </a:t>
            </a:r>
            <a:r>
              <a:rPr lang="pt-BR" sz="2500" dirty="0" smtClean="0">
                <a:sym typeface="Wingdings" pitchFamily="2" charset="2"/>
              </a:rPr>
              <a:t>para atingir limite</a:t>
            </a:r>
            <a:endParaRPr lang="pt-BR" sz="2500" dirty="0">
              <a:sym typeface="Wingdings" pitchFamily="2" charset="2"/>
            </a:endParaRP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078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MURILO COSTA MOREIRA </a:t>
            </a:r>
            <a:r>
              <a:rPr lang="pt-BR" sz="1200" b="1" dirty="0">
                <a:solidFill>
                  <a:srgbClr val="032B55"/>
                </a:solidFill>
              </a:rPr>
              <a:t>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00643" y="605642"/>
            <a:ext cx="109252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Limite mínimo de gastos com educação</a:t>
            </a:r>
          </a:p>
          <a:p>
            <a:pPr algn="just"/>
            <a:endParaRPr lang="pt-BR" sz="2800" dirty="0"/>
          </a:p>
          <a:p>
            <a:pPr algn="just"/>
            <a:r>
              <a:rPr lang="pt-BR" sz="2200" b="1" dirty="0" smtClean="0"/>
              <a:t>Previsão constitucional</a:t>
            </a:r>
            <a:r>
              <a:rPr lang="pt-BR" sz="2200" dirty="0" smtClean="0"/>
              <a:t> </a:t>
            </a:r>
            <a:r>
              <a:rPr lang="pt-BR" sz="2200" dirty="0" smtClean="0">
                <a:sym typeface="Wingdings" pitchFamily="2" charset="2"/>
              </a:rPr>
              <a:t> </a:t>
            </a:r>
            <a:r>
              <a:rPr lang="pt-BR" sz="2200" b="1" dirty="0" smtClean="0">
                <a:sym typeface="Wingdings" pitchFamily="2" charset="2"/>
              </a:rPr>
              <a:t>art. 212 </a:t>
            </a:r>
            <a:r>
              <a:rPr lang="pt-BR" sz="2200" dirty="0" smtClean="0">
                <a:sym typeface="Wingdings" pitchFamily="2" charset="2"/>
              </a:rPr>
              <a:t>da Constituição da República:</a:t>
            </a:r>
          </a:p>
          <a:p>
            <a:pPr algn="just"/>
            <a:endParaRPr lang="pt-BR" sz="2200" dirty="0">
              <a:sym typeface="Wingdings" pitchFamily="2" charset="2"/>
            </a:endParaRPr>
          </a:p>
          <a:p>
            <a:pPr algn="just"/>
            <a:r>
              <a:rPr lang="pt-BR" sz="2200" dirty="0" smtClean="0"/>
              <a:t>“Art</a:t>
            </a:r>
            <a:r>
              <a:rPr lang="pt-BR" sz="2200" dirty="0"/>
              <a:t>. 212. A </a:t>
            </a:r>
            <a:r>
              <a:rPr lang="pt-BR" sz="2200" b="1" dirty="0"/>
              <a:t>União</a:t>
            </a:r>
            <a:r>
              <a:rPr lang="pt-BR" sz="2200" dirty="0"/>
              <a:t> aplicará, anualmente, nunca menos de </a:t>
            </a:r>
            <a:r>
              <a:rPr lang="pt-BR" sz="2200" b="1" dirty="0"/>
              <a:t>dezoito</a:t>
            </a:r>
            <a:r>
              <a:rPr lang="pt-BR" sz="2200" dirty="0"/>
              <a:t>, e os </a:t>
            </a:r>
            <a:r>
              <a:rPr lang="pt-BR" sz="2200" b="1" dirty="0"/>
              <a:t>Estados</a:t>
            </a:r>
            <a:r>
              <a:rPr lang="pt-BR" sz="2200" dirty="0"/>
              <a:t>, o </a:t>
            </a:r>
            <a:r>
              <a:rPr lang="pt-BR" sz="2200" b="1" dirty="0"/>
              <a:t>Distrito Federal </a:t>
            </a:r>
            <a:r>
              <a:rPr lang="pt-BR" sz="2200" dirty="0"/>
              <a:t>e os </a:t>
            </a:r>
            <a:r>
              <a:rPr lang="pt-BR" sz="2200" b="1" u="sng" dirty="0"/>
              <a:t>Municípios</a:t>
            </a:r>
            <a:r>
              <a:rPr lang="pt-BR" sz="2200" dirty="0"/>
              <a:t> </a:t>
            </a:r>
            <a:r>
              <a:rPr lang="pt-BR" sz="2200" b="1" dirty="0">
                <a:solidFill>
                  <a:srgbClr val="FF0000"/>
                </a:solidFill>
              </a:rPr>
              <a:t>vinte e cinco por cento</a:t>
            </a:r>
            <a:r>
              <a:rPr lang="pt-BR" sz="2200" dirty="0"/>
              <a:t>, </a:t>
            </a:r>
            <a:r>
              <a:rPr lang="pt-BR" sz="2200" u="sng" dirty="0"/>
              <a:t>no mínimo</a:t>
            </a:r>
            <a:r>
              <a:rPr lang="pt-BR" sz="2200" dirty="0"/>
              <a:t>, da receita resultante de impostos, compreendida a proveniente de transferências, na </a:t>
            </a:r>
            <a:r>
              <a:rPr lang="pt-BR" sz="2200" b="1" dirty="0"/>
              <a:t>manutenção e desenvolvimento do ensino</a:t>
            </a:r>
            <a:r>
              <a:rPr lang="pt-BR" sz="2200" dirty="0" smtClean="0"/>
              <a:t>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b="1" dirty="0" smtClean="0"/>
              <a:t>União</a:t>
            </a:r>
            <a:r>
              <a:rPr lang="pt-BR" sz="2200" dirty="0" smtClean="0"/>
              <a:t> – 18%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b="1" dirty="0" smtClean="0"/>
              <a:t>Estados, DF, Municípios </a:t>
            </a:r>
            <a:r>
              <a:rPr lang="pt-BR" sz="2200" dirty="0" smtClean="0"/>
              <a:t>– 25%</a:t>
            </a:r>
          </a:p>
          <a:p>
            <a:pPr algn="just"/>
            <a:endParaRPr lang="pt-BR" sz="1600" dirty="0"/>
          </a:p>
          <a:p>
            <a:endParaRPr lang="pt-BR" sz="2000" dirty="0">
              <a:sym typeface="Wingdings" pitchFamily="2" charset="2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692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MURILO COSTA MOREIRA </a:t>
            </a:r>
            <a:r>
              <a:rPr lang="pt-BR" sz="1200" b="1" dirty="0">
                <a:solidFill>
                  <a:srgbClr val="032B55"/>
                </a:solidFill>
              </a:rPr>
              <a:t>| </a:t>
            </a:r>
            <a:r>
              <a:rPr lang="pt-BR" sz="10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4385" y="605642"/>
            <a:ext cx="114715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COMPETÊNCIA DO TCEES PARA FISCALIZAÇÃO</a:t>
            </a:r>
          </a:p>
          <a:p>
            <a:pPr algn="just"/>
            <a:endParaRPr lang="pt-BR" sz="1600" dirty="0"/>
          </a:p>
          <a:p>
            <a:pPr algn="just"/>
            <a:r>
              <a:rPr lang="pt-BR" sz="2000" b="1" dirty="0" smtClean="0"/>
              <a:t>Qual a competência do TCEES </a:t>
            </a:r>
            <a:r>
              <a:rPr lang="pt-BR" sz="2000" dirty="0" smtClean="0"/>
              <a:t>em relação à aplicação dos recursos da educação</a:t>
            </a:r>
            <a:r>
              <a:rPr lang="pt-BR" sz="2000" b="1" dirty="0" smtClean="0"/>
              <a:t>?</a:t>
            </a:r>
          </a:p>
          <a:p>
            <a:pPr algn="just"/>
            <a:endParaRPr lang="pt-BR" sz="2000" b="1" dirty="0">
              <a:sym typeface="Wingdings" pitchFamily="2" charset="2"/>
            </a:endParaRPr>
          </a:p>
          <a:p>
            <a:pPr algn="just"/>
            <a:r>
              <a:rPr lang="pt-BR" sz="2000" dirty="0" smtClean="0">
                <a:sym typeface="Wingdings" pitchFamily="2" charset="2"/>
              </a:rPr>
              <a:t>Aferir cumprimento desses limites</a:t>
            </a:r>
            <a:r>
              <a:rPr lang="pt-BR" sz="2000" dirty="0" smtClean="0"/>
              <a:t> nas </a:t>
            </a:r>
            <a:r>
              <a:rPr lang="pt-BR" sz="2000" dirty="0" smtClean="0">
                <a:solidFill>
                  <a:srgbClr val="FF0000"/>
                </a:solidFill>
              </a:rPr>
              <a:t>Prestações de Contas Anuais </a:t>
            </a:r>
            <a:r>
              <a:rPr lang="pt-BR" sz="2000" dirty="0" smtClean="0"/>
              <a:t>dos Chefes do Poder Executivos </a:t>
            </a:r>
            <a:r>
              <a:rPr lang="pt-BR" sz="2000" dirty="0" smtClean="0">
                <a:sym typeface="Wingdings" pitchFamily="2" charset="2"/>
              </a:rPr>
              <a:t> descumprimento pode levar à </a:t>
            </a:r>
            <a:r>
              <a:rPr lang="pt-BR" sz="2000" dirty="0" smtClean="0">
                <a:solidFill>
                  <a:srgbClr val="FF0000"/>
                </a:solidFill>
                <a:sym typeface="Wingdings" pitchFamily="2" charset="2"/>
              </a:rPr>
              <a:t>recomendação pela </a:t>
            </a:r>
            <a:r>
              <a:rPr lang="pt-BR" sz="2000" b="1" dirty="0" smtClean="0">
                <a:solidFill>
                  <a:srgbClr val="FF0000"/>
                </a:solidFill>
                <a:sym typeface="Wingdings" pitchFamily="2" charset="2"/>
              </a:rPr>
              <a:t>rejeição</a:t>
            </a:r>
            <a:r>
              <a:rPr lang="pt-BR" sz="2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pt-BR" sz="2000" dirty="0" smtClean="0">
                <a:sym typeface="Wingdings" pitchFamily="2" charset="2"/>
              </a:rPr>
              <a:t>das contas (competência constitucional)</a:t>
            </a:r>
          </a:p>
          <a:p>
            <a:pPr algn="just"/>
            <a:endParaRPr lang="pt-BR" sz="2000" dirty="0">
              <a:sym typeface="Wingdings" pitchFamily="2" charset="2"/>
            </a:endParaRPr>
          </a:p>
          <a:p>
            <a:pPr algn="just"/>
            <a:r>
              <a:rPr lang="pt-BR" sz="2000" b="1" dirty="0">
                <a:sym typeface="Wingdings" pitchFamily="2" charset="2"/>
              </a:rPr>
              <a:t>Art. </a:t>
            </a:r>
            <a:r>
              <a:rPr lang="pt-BR" sz="2000" b="1" dirty="0" smtClean="0">
                <a:sym typeface="Wingdings" pitchFamily="2" charset="2"/>
              </a:rPr>
              <a:t>73 da Lei Federal 9394/96</a:t>
            </a:r>
            <a:r>
              <a:rPr lang="pt-BR" sz="2000" dirty="0" smtClean="0">
                <a:sym typeface="Wingdings" pitchFamily="2" charset="2"/>
              </a:rPr>
              <a:t> (Lei de Diretrizes e Bases da Educação Nacional)  </a:t>
            </a:r>
            <a:r>
              <a:rPr lang="pt-BR" sz="2000" dirty="0">
                <a:sym typeface="Wingdings" pitchFamily="2" charset="2"/>
              </a:rPr>
              <a:t>Os </a:t>
            </a:r>
            <a:r>
              <a:rPr lang="pt-BR" sz="2000" b="1" dirty="0">
                <a:sym typeface="Wingdings" pitchFamily="2" charset="2"/>
              </a:rPr>
              <a:t>órgãos fiscalizadores</a:t>
            </a:r>
            <a:r>
              <a:rPr lang="pt-BR" sz="2000" dirty="0">
                <a:sym typeface="Wingdings" pitchFamily="2" charset="2"/>
              </a:rPr>
              <a:t> examinarão, </a:t>
            </a:r>
            <a:r>
              <a:rPr lang="pt-BR" sz="2000" b="1" u="sng" dirty="0">
                <a:solidFill>
                  <a:srgbClr val="FF0000"/>
                </a:solidFill>
                <a:sym typeface="Wingdings" pitchFamily="2" charset="2"/>
              </a:rPr>
              <a:t>prioritariamente</a:t>
            </a:r>
            <a:r>
              <a:rPr lang="pt-BR" sz="2000" dirty="0">
                <a:sym typeface="Wingdings" pitchFamily="2" charset="2"/>
              </a:rPr>
              <a:t>, na </a:t>
            </a:r>
            <a:r>
              <a:rPr lang="pt-BR" sz="2000" b="1" dirty="0">
                <a:sym typeface="Wingdings" pitchFamily="2" charset="2"/>
              </a:rPr>
              <a:t>prestação de contas de recursos públicos</a:t>
            </a:r>
            <a:r>
              <a:rPr lang="pt-BR" sz="2000" dirty="0">
                <a:sym typeface="Wingdings" pitchFamily="2" charset="2"/>
              </a:rPr>
              <a:t>, o </a:t>
            </a:r>
            <a:r>
              <a:rPr lang="pt-BR" sz="2000" u="sng" dirty="0">
                <a:sym typeface="Wingdings" pitchFamily="2" charset="2"/>
              </a:rPr>
              <a:t>cumprimento do disposto no art. 212 da Constituição Federal</a:t>
            </a:r>
            <a:r>
              <a:rPr lang="pt-BR" sz="2000" dirty="0">
                <a:sym typeface="Wingdings" pitchFamily="2" charset="2"/>
              </a:rPr>
              <a:t>, no art. 60 do Ato das Disposições Constitucionais Transitórias e na legislação concernente.</a:t>
            </a:r>
            <a:endParaRPr lang="pt-BR" sz="2000" dirty="0" smtClean="0">
              <a:sym typeface="Wingdings" pitchFamily="2" charset="2"/>
            </a:endParaRPr>
          </a:p>
          <a:p>
            <a:pPr algn="just"/>
            <a:endParaRPr lang="pt-BR" sz="2000" dirty="0">
              <a:sym typeface="Wingdings" pitchFamily="2" charset="2"/>
            </a:endParaRPr>
          </a:p>
          <a:p>
            <a:pPr algn="just"/>
            <a:r>
              <a:rPr lang="pt-BR" sz="2000" b="1" dirty="0"/>
              <a:t>Art. </a:t>
            </a:r>
            <a:r>
              <a:rPr lang="pt-BR" sz="2000" b="1" dirty="0" smtClean="0"/>
              <a:t>26 da Lei Federal 11.494/2007 </a:t>
            </a:r>
            <a:r>
              <a:rPr lang="pt-BR" sz="2000" dirty="0" smtClean="0"/>
              <a:t>(Lei do </a:t>
            </a:r>
            <a:r>
              <a:rPr lang="pt-BR" sz="2000" dirty="0" err="1" smtClean="0"/>
              <a:t>Fundeb</a:t>
            </a:r>
            <a:r>
              <a:rPr lang="pt-BR" sz="2000" dirty="0" smtClean="0"/>
              <a:t>).  </a:t>
            </a:r>
            <a:r>
              <a:rPr lang="pt-BR" sz="2000" dirty="0"/>
              <a:t>A </a:t>
            </a:r>
            <a:r>
              <a:rPr lang="pt-BR" sz="2000" b="1" dirty="0"/>
              <a:t>fiscalização e o controle</a:t>
            </a:r>
            <a:r>
              <a:rPr lang="pt-BR" sz="2000" dirty="0"/>
              <a:t> referentes ao </a:t>
            </a:r>
            <a:r>
              <a:rPr lang="pt-BR" sz="2000" u="sng" dirty="0"/>
              <a:t>cumprimento do disposto no art. 212 da Constituição Federal</a:t>
            </a:r>
            <a:r>
              <a:rPr lang="pt-BR" sz="2000" dirty="0"/>
              <a:t> e do disposto nesta </a:t>
            </a:r>
            <a:r>
              <a:rPr lang="pt-BR" sz="2000" dirty="0" smtClean="0"/>
              <a:t>Lei (</a:t>
            </a:r>
            <a:r>
              <a:rPr lang="pt-BR" sz="2000" dirty="0" err="1" smtClean="0"/>
              <a:t>Fundeb</a:t>
            </a:r>
            <a:r>
              <a:rPr lang="pt-BR" sz="2000" dirty="0" smtClean="0"/>
              <a:t>), </a:t>
            </a:r>
            <a:r>
              <a:rPr lang="pt-BR" sz="2000" dirty="0"/>
              <a:t>especialmente em relação à aplicação da totalidade dos recursos dos Fundos, serão exercidos</a:t>
            </a:r>
            <a:r>
              <a:rPr lang="pt-BR" sz="2000" dirty="0" smtClean="0"/>
              <a:t>: (...) II </a:t>
            </a:r>
            <a:r>
              <a:rPr lang="pt-BR" sz="2000" dirty="0"/>
              <a:t>- pelos </a:t>
            </a:r>
            <a:r>
              <a:rPr lang="pt-BR" sz="2000" b="1" dirty="0"/>
              <a:t>Tribunais de Contas</a:t>
            </a:r>
            <a:r>
              <a:rPr lang="pt-BR" sz="2000" dirty="0"/>
              <a:t> dos Estados, do Distrito Federal e dos Municípios, junto aos respectivos entes governamentais sob suas jurisdições</a:t>
            </a:r>
            <a:r>
              <a:rPr lang="pt-BR" sz="2000" dirty="0" smtClean="0"/>
              <a:t>;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Obs. </a:t>
            </a:r>
            <a:r>
              <a:rPr lang="pt-BR" sz="2000" dirty="0" smtClean="0"/>
              <a:t>Enfoque </a:t>
            </a:r>
            <a:r>
              <a:rPr lang="pt-BR" sz="2000" b="1" dirty="0" smtClean="0">
                <a:solidFill>
                  <a:srgbClr val="FF0000"/>
                </a:solidFill>
              </a:rPr>
              <a:t>qualitativo</a:t>
            </a:r>
            <a:r>
              <a:rPr lang="pt-BR" sz="2000" dirty="0" smtClean="0"/>
              <a:t> cada vez maior.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123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Limite mínimo de gastos com educação no contexto da </a:t>
            </a:r>
            <a:r>
              <a:rPr lang="pt-BR" sz="2800" b="1" dirty="0" smtClean="0">
                <a:solidFill>
                  <a:srgbClr val="FF0000"/>
                </a:solidFill>
              </a:rPr>
              <a:t>COVID-19</a:t>
            </a:r>
          </a:p>
          <a:p>
            <a:pPr marL="457200" indent="-457200" algn="just">
              <a:buAutoNum type="arabicPeriod"/>
            </a:pPr>
            <a:endParaRPr lang="pt-BR" sz="2400" b="1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Fechamento das escolas </a:t>
            </a:r>
            <a:r>
              <a:rPr lang="pt-BR" sz="2000" dirty="0" smtClean="0"/>
              <a:t>em 17/03/2020, </a:t>
            </a:r>
            <a:r>
              <a:rPr lang="pt-BR" sz="2000" u="sng" dirty="0" smtClean="0"/>
              <a:t>sem previsão concreta de retorno</a:t>
            </a:r>
            <a:r>
              <a:rPr lang="pt-BR" sz="2000" dirty="0" smtClean="0"/>
              <a:t> das aulas presenciais (expectativa para início de outubro)</a:t>
            </a:r>
          </a:p>
          <a:p>
            <a:pPr marL="342900" indent="-342900" algn="just">
              <a:buFontTx/>
              <a:buChar char="-"/>
            </a:pPr>
            <a:endParaRPr lang="pt-BR" sz="2000" b="1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Decreto nº </a:t>
            </a:r>
            <a:r>
              <a:rPr lang="pt-BR" sz="2000" b="1" dirty="0"/>
              <a:t>4728-R</a:t>
            </a:r>
            <a:r>
              <a:rPr lang="pt-BR" sz="2000" dirty="0"/>
              <a:t>, </a:t>
            </a:r>
            <a:r>
              <a:rPr lang="pt-BR" sz="2000" dirty="0" smtClean="0"/>
              <a:t>de </a:t>
            </a:r>
            <a:r>
              <a:rPr lang="pt-BR" sz="2000" dirty="0"/>
              <a:t>12 </a:t>
            </a:r>
            <a:r>
              <a:rPr lang="pt-BR" sz="2000" dirty="0" smtClean="0"/>
              <a:t>de setembro de 2020 </a:t>
            </a:r>
            <a:r>
              <a:rPr lang="pt-BR" sz="2000" dirty="0" smtClean="0">
                <a:sym typeface="Wingdings" pitchFamily="2" charset="2"/>
              </a:rPr>
              <a:t> aulas presenciais suspensas até </a:t>
            </a:r>
            <a:r>
              <a:rPr lang="pt-BR" sz="2000" dirty="0" smtClean="0">
                <a:solidFill>
                  <a:srgbClr val="FF0000"/>
                </a:solidFill>
                <a:sym typeface="Wingdings" pitchFamily="2" charset="2"/>
              </a:rPr>
              <a:t>30 de setembro </a:t>
            </a:r>
            <a:r>
              <a:rPr lang="pt-BR" sz="2000" dirty="0" smtClean="0">
                <a:sym typeface="Wingdings" pitchFamily="2" charset="2"/>
              </a:rPr>
              <a:t>(</a:t>
            </a:r>
            <a:r>
              <a:rPr lang="pt-BR" sz="2000" dirty="0">
                <a:sym typeface="Wingdings" pitchFamily="2" charset="2"/>
              </a:rPr>
              <a:t>6</a:t>
            </a:r>
            <a:r>
              <a:rPr lang="pt-BR" sz="2000" dirty="0" smtClean="0">
                <a:sym typeface="Wingdings" pitchFamily="2" charset="2"/>
              </a:rPr>
              <a:t> meses)</a:t>
            </a:r>
            <a:endParaRPr lang="pt-BR" sz="2000" dirty="0">
              <a:solidFill>
                <a:srgbClr val="FF0000"/>
              </a:solidFill>
            </a:endParaRPr>
          </a:p>
          <a:p>
            <a:pPr algn="just"/>
            <a:endParaRPr lang="pt-BR" sz="2000" dirty="0" smtClean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Reflexo da pandemia na legislação federal </a:t>
            </a:r>
            <a:r>
              <a:rPr lang="pt-BR" sz="2000" b="1" dirty="0" smtClean="0">
                <a:sym typeface="Wingdings" pitchFamily="2" charset="2"/>
              </a:rPr>
              <a:t> Lei </a:t>
            </a:r>
            <a:r>
              <a:rPr lang="pt-BR" sz="2000" b="1" dirty="0">
                <a:sym typeface="Wingdings" pitchFamily="2" charset="2"/>
              </a:rPr>
              <a:t>Federal 14.040/2020 </a:t>
            </a:r>
            <a:r>
              <a:rPr lang="pt-BR" sz="2000" b="1" dirty="0" smtClean="0">
                <a:sym typeface="Wingdings" pitchFamily="2" charset="2"/>
              </a:rPr>
              <a:t>(normas </a:t>
            </a:r>
            <a:r>
              <a:rPr lang="pt-BR" sz="2000" b="1" dirty="0">
                <a:sym typeface="Wingdings" pitchFamily="2" charset="2"/>
              </a:rPr>
              <a:t>educacionais </a:t>
            </a:r>
            <a:r>
              <a:rPr lang="pt-BR" sz="2000" b="1" dirty="0" smtClean="0">
                <a:sym typeface="Wingdings" pitchFamily="2" charset="2"/>
              </a:rPr>
              <a:t>excepcionais)</a:t>
            </a:r>
            <a:r>
              <a:rPr lang="pt-BR" sz="2000" b="1" dirty="0" smtClean="0"/>
              <a:t>: </a:t>
            </a:r>
            <a:r>
              <a:rPr lang="pt-BR" sz="2000" dirty="0" smtClean="0"/>
              <a:t>autorização para </a:t>
            </a:r>
            <a:r>
              <a:rPr lang="pt-BR" sz="2000" u="sng" dirty="0" smtClean="0">
                <a:solidFill>
                  <a:srgbClr val="FF0000"/>
                </a:solidFill>
              </a:rPr>
              <a:t>descumprimento</a:t>
            </a:r>
            <a:r>
              <a:rPr lang="pt-BR" sz="2000" dirty="0" smtClean="0"/>
              <a:t> do mínimo de </a:t>
            </a:r>
            <a:r>
              <a:rPr lang="pt-BR" sz="2000" u="sng" dirty="0" smtClean="0"/>
              <a:t>200 dias letivos anuais</a:t>
            </a:r>
            <a:r>
              <a:rPr lang="pt-BR" sz="2000" dirty="0" smtClean="0"/>
              <a:t>, desde que respeitada a </a:t>
            </a:r>
            <a:r>
              <a:rPr lang="pt-BR" sz="2000" u="sng" dirty="0" smtClean="0"/>
              <a:t>carga horária mínima de 800 horas-aula/ano</a:t>
            </a:r>
            <a:r>
              <a:rPr lang="pt-BR" sz="2000" dirty="0" smtClean="0"/>
              <a:t> para ensino </a:t>
            </a:r>
            <a:r>
              <a:rPr lang="pt-BR" sz="2000" u="sng" dirty="0" smtClean="0"/>
              <a:t>fundamental</a:t>
            </a:r>
            <a:r>
              <a:rPr lang="pt-BR" sz="2000" dirty="0" smtClean="0"/>
              <a:t> e </a:t>
            </a:r>
            <a:r>
              <a:rPr lang="pt-BR" sz="2000" u="sng" dirty="0" smtClean="0"/>
              <a:t>médio</a:t>
            </a:r>
            <a:r>
              <a:rPr lang="pt-BR" sz="2000" dirty="0" smtClean="0"/>
              <a:t> (indica futura </a:t>
            </a:r>
            <a:r>
              <a:rPr lang="pt-BR" sz="2000" dirty="0" smtClean="0">
                <a:solidFill>
                  <a:srgbClr val="FF0000"/>
                </a:solidFill>
              </a:rPr>
              <a:t>reposição escolar</a:t>
            </a:r>
            <a:r>
              <a:rPr lang="pt-BR" sz="2000" dirty="0" smtClean="0"/>
              <a:t> obrigatória, inclusive com possibilidade de ser realizada no </a:t>
            </a:r>
            <a:r>
              <a:rPr lang="pt-BR" sz="2000" dirty="0" smtClean="0">
                <a:solidFill>
                  <a:srgbClr val="FF0000"/>
                </a:solidFill>
              </a:rPr>
              <a:t>ano subsequente </a:t>
            </a:r>
            <a:r>
              <a:rPr lang="pt-BR" sz="2000" dirty="0" smtClean="0"/>
              <a:t>- 2021)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Consequência </a:t>
            </a:r>
            <a:r>
              <a:rPr lang="pt-BR" sz="2000" b="1" dirty="0" smtClean="0">
                <a:sym typeface="Wingdings" pitchFamily="2" charset="2"/>
              </a:rPr>
              <a:t> </a:t>
            </a:r>
            <a:r>
              <a:rPr lang="pt-BR" sz="2000" b="1" dirty="0" smtClean="0"/>
              <a:t>Corte imediato e inevitável de </a:t>
            </a:r>
            <a:r>
              <a:rPr lang="pt-BR" sz="2000" b="1" dirty="0"/>
              <a:t>despesas na educação: </a:t>
            </a:r>
            <a:r>
              <a:rPr lang="pt-BR" sz="2000" dirty="0"/>
              <a:t>transporte escolar, limpeza, segurança, merenda, gratificação de extensão de carga horária, etc</a:t>
            </a:r>
            <a:r>
              <a:rPr lang="pt-BR" sz="2000" dirty="0" smtClean="0"/>
              <a:t>...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marL="342900" lvl="0" indent="-342900" algn="just">
              <a:buFontTx/>
              <a:buChar char="-"/>
            </a:pPr>
            <a:r>
              <a:rPr lang="pt-BR" sz="2500" b="1" dirty="0">
                <a:solidFill>
                  <a:prstClr val="black"/>
                </a:solidFill>
              </a:rPr>
              <a:t>Desafio</a:t>
            </a:r>
            <a:r>
              <a:rPr lang="pt-BR" sz="2500" dirty="0">
                <a:solidFill>
                  <a:prstClr val="black"/>
                </a:solidFill>
              </a:rPr>
              <a:t> </a:t>
            </a:r>
            <a:r>
              <a:rPr lang="pt-BR" sz="2500" dirty="0">
                <a:solidFill>
                  <a:prstClr val="black"/>
                </a:solidFill>
                <a:sym typeface="Wingdings" pitchFamily="2" charset="2"/>
              </a:rPr>
              <a:t> executar orçamento da educação x limitações de convívio social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33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Limite mínimo de gastos com educação e EC 108/2020</a:t>
            </a:r>
          </a:p>
          <a:p>
            <a:pPr algn="just"/>
            <a:endParaRPr lang="pt-BR" sz="2400" b="1" dirty="0" smtClean="0"/>
          </a:p>
          <a:p>
            <a:pPr algn="just"/>
            <a:endParaRPr lang="pt-BR" sz="2000" dirty="0" smtClean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POSSÍVEL </a:t>
            </a:r>
            <a:r>
              <a:rPr lang="pt-BR" sz="2000" b="1" dirty="0" smtClean="0">
                <a:solidFill>
                  <a:srgbClr val="FF0000"/>
                </a:solidFill>
              </a:rPr>
              <a:t>SOLUÇÃO</a:t>
            </a:r>
            <a:r>
              <a:rPr lang="pt-BR" sz="2000" b="1" dirty="0" smtClean="0"/>
              <a:t> </a:t>
            </a:r>
            <a:r>
              <a:rPr lang="pt-BR" sz="2000" dirty="0" smtClean="0"/>
              <a:t>poderia ter vindo do </a:t>
            </a:r>
            <a:r>
              <a:rPr lang="pt-BR" sz="2000" b="1" dirty="0" smtClean="0">
                <a:solidFill>
                  <a:srgbClr val="FF0000"/>
                </a:solidFill>
              </a:rPr>
              <a:t>LEGISLADOR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/>
              <a:t>(constituinte), com a </a:t>
            </a:r>
            <a:r>
              <a:rPr lang="pt-BR" sz="2000" dirty="0" smtClean="0">
                <a:solidFill>
                  <a:srgbClr val="FF0000"/>
                </a:solidFill>
              </a:rPr>
              <a:t>FLEXIBILIZAÇÃO TEMPORÁRIA</a:t>
            </a:r>
            <a:r>
              <a:rPr lang="pt-BR" sz="2000" dirty="0" smtClean="0"/>
              <a:t> da norma constitucional, como ocorreu com LRF </a:t>
            </a:r>
            <a:r>
              <a:rPr lang="pt-BR" sz="2000" dirty="0" smtClean="0">
                <a:sym typeface="Wingdings" pitchFamily="2" charset="2"/>
              </a:rPr>
              <a:t></a:t>
            </a:r>
            <a:r>
              <a:rPr lang="pt-BR" sz="2000" dirty="0" smtClean="0"/>
              <a:t> </a:t>
            </a:r>
            <a:r>
              <a:rPr lang="pt-BR" sz="2000" b="1" dirty="0" smtClean="0">
                <a:solidFill>
                  <a:srgbClr val="FF0000"/>
                </a:solidFill>
              </a:rPr>
              <a:t>Lei Complementar Federal 173/2020</a:t>
            </a:r>
          </a:p>
          <a:p>
            <a:pPr marL="342900" indent="-342900" algn="just">
              <a:buFontTx/>
              <a:buChar char="-"/>
            </a:pPr>
            <a:endParaRPr lang="pt-BR" sz="2000" b="1" dirty="0">
              <a:solidFill>
                <a:srgbClr val="FF00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Agravante </a:t>
            </a:r>
            <a:r>
              <a:rPr lang="pt-BR" sz="2000" b="1" dirty="0" smtClean="0">
                <a:sym typeface="Wingdings" pitchFamily="2" charset="2"/>
              </a:rPr>
              <a:t> </a:t>
            </a:r>
            <a:r>
              <a:rPr lang="pt-BR" sz="2000" b="1" dirty="0" smtClean="0"/>
              <a:t>Emenda constitucional 108/2020 (“Novo </a:t>
            </a:r>
            <a:r>
              <a:rPr lang="pt-BR" sz="2000" b="1" dirty="0" err="1" smtClean="0"/>
              <a:t>Fundeb</a:t>
            </a:r>
            <a:r>
              <a:rPr lang="pt-BR" sz="2000" b="1" dirty="0" smtClean="0"/>
              <a:t>”): </a:t>
            </a:r>
            <a:r>
              <a:rPr lang="pt-BR" sz="2000" dirty="0" smtClean="0"/>
              <a:t>Acrescentou ao art. 212 da CF/88 </a:t>
            </a:r>
            <a:r>
              <a:rPr lang="pt-BR" sz="2000" dirty="0" smtClean="0">
                <a:sym typeface="Wingdings" pitchFamily="2" charset="2"/>
              </a:rPr>
              <a:t> “</a:t>
            </a:r>
            <a:r>
              <a:rPr lang="pt-BR" sz="2000" b="1" dirty="0" smtClean="0"/>
              <a:t>§ </a:t>
            </a:r>
            <a:r>
              <a:rPr lang="pt-BR" sz="2000" b="1" dirty="0"/>
              <a:t>7º</a:t>
            </a:r>
            <a:r>
              <a:rPr lang="pt-BR" sz="2000" dirty="0"/>
              <a:t>. É </a:t>
            </a:r>
            <a:r>
              <a:rPr lang="pt-BR" sz="2000" b="1" dirty="0"/>
              <a:t>vedado</a:t>
            </a:r>
            <a:r>
              <a:rPr lang="pt-BR" sz="2000" dirty="0"/>
              <a:t> o uso dos recursos referidos no caput e nos §§ 5º e 6º deste artigo para pagamento de </a:t>
            </a:r>
            <a:r>
              <a:rPr lang="pt-BR" sz="2000" b="1" dirty="0"/>
              <a:t>aposentadorias e de </a:t>
            </a:r>
            <a:r>
              <a:rPr lang="pt-BR" sz="2000" b="1" dirty="0" smtClean="0"/>
              <a:t>pensões”</a:t>
            </a:r>
          </a:p>
          <a:p>
            <a:pPr marL="342900" indent="-342900" algn="just">
              <a:buFontTx/>
              <a:buChar char="-"/>
            </a:pPr>
            <a:endParaRPr lang="pt-BR" sz="2000" b="1" dirty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Prática até então </a:t>
            </a:r>
            <a:r>
              <a:rPr lang="pt-BR" sz="2000" b="1" dirty="0" smtClean="0"/>
              <a:t>autorizada pelo TCEES </a:t>
            </a:r>
            <a:r>
              <a:rPr lang="pt-BR" sz="2000" dirty="0" smtClean="0"/>
              <a:t>por meio da complementação do déficit previdenciário de profissionais da educação </a:t>
            </a:r>
            <a:r>
              <a:rPr lang="pt-BR" sz="2000" dirty="0" smtClean="0">
                <a:sym typeface="Wingdings" pitchFamily="2" charset="2"/>
              </a:rPr>
              <a:t> art. 21, §4º, da </a:t>
            </a:r>
            <a:r>
              <a:rPr lang="pt-BR" sz="2000" b="1" dirty="0" smtClean="0">
                <a:sym typeface="Wingdings" pitchFamily="2" charset="2"/>
              </a:rPr>
              <a:t>Resolução TC 238/2018</a:t>
            </a:r>
          </a:p>
          <a:p>
            <a:pPr marL="342900" indent="-342900" algn="just">
              <a:buFontTx/>
              <a:buChar char="-"/>
            </a:pPr>
            <a:endParaRPr lang="pt-BR" sz="2000" b="1" dirty="0">
              <a:sym typeface="Wingdings" pitchFamily="2" charset="2"/>
            </a:endParaRPr>
          </a:p>
          <a:p>
            <a:pPr marL="342900" indent="-342900" algn="just">
              <a:buFontTx/>
              <a:buChar char="-"/>
            </a:pPr>
            <a:r>
              <a:rPr lang="pt-BR" sz="2000" b="1" dirty="0">
                <a:sym typeface="Wingdings" pitchFamily="2" charset="2"/>
              </a:rPr>
              <a:t>Previsibilidade </a:t>
            </a:r>
            <a:r>
              <a:rPr lang="pt-BR" sz="2000" b="1" dirty="0" smtClean="0">
                <a:sym typeface="Wingdings" pitchFamily="2" charset="2"/>
              </a:rPr>
              <a:t> STF</a:t>
            </a:r>
            <a:r>
              <a:rPr lang="pt-BR" sz="2000" dirty="0" smtClean="0">
                <a:sym typeface="Wingdings" pitchFamily="2" charset="2"/>
              </a:rPr>
              <a:t> já indicava </a:t>
            </a:r>
            <a:r>
              <a:rPr lang="pt-BR" sz="2000" b="1" dirty="0" smtClean="0">
                <a:sym typeface="Wingdings" pitchFamily="2" charset="2"/>
              </a:rPr>
              <a:t>inconstitucionalidade</a:t>
            </a:r>
            <a:r>
              <a:rPr lang="pt-BR" sz="2000" dirty="0" smtClean="0">
                <a:sym typeface="Wingdings" pitchFamily="2" charset="2"/>
              </a:rPr>
              <a:t> dessa prática (Ação  </a:t>
            </a:r>
            <a:r>
              <a:rPr lang="pt-BR" sz="2000" dirty="0">
                <a:sym typeface="Wingdings" pitchFamily="2" charset="2"/>
              </a:rPr>
              <a:t>Cível  </a:t>
            </a:r>
            <a:r>
              <a:rPr lang="pt-BR" sz="2000" dirty="0" smtClean="0">
                <a:sym typeface="Wingdings" pitchFamily="2" charset="2"/>
              </a:rPr>
              <a:t>Originária - ACO 2799</a:t>
            </a:r>
            <a:r>
              <a:rPr lang="pt-BR" sz="2000" dirty="0">
                <a:sym typeface="Wingdings" pitchFamily="2" charset="2"/>
              </a:rPr>
              <a:t>,  do  Estado  do  </a:t>
            </a:r>
            <a:r>
              <a:rPr lang="pt-BR" sz="2000" dirty="0" smtClean="0">
                <a:sym typeface="Wingdings" pitchFamily="2" charset="2"/>
              </a:rPr>
              <a:t>Alagoas; Ação </a:t>
            </a:r>
            <a:r>
              <a:rPr lang="pt-BR" sz="2000" dirty="0">
                <a:sym typeface="Wingdings" pitchFamily="2" charset="2"/>
              </a:rPr>
              <a:t>Direta de Inconstitucionalidade </a:t>
            </a:r>
            <a:r>
              <a:rPr lang="pt-BR" sz="2000" dirty="0" smtClean="0">
                <a:sym typeface="Wingdings" pitchFamily="2" charset="2"/>
              </a:rPr>
              <a:t>- ADI </a:t>
            </a:r>
            <a:r>
              <a:rPr lang="pt-BR" sz="2000" dirty="0">
                <a:sym typeface="Wingdings" pitchFamily="2" charset="2"/>
              </a:rPr>
              <a:t>5719, do Estado de São </a:t>
            </a:r>
            <a:r>
              <a:rPr lang="pt-BR" sz="2000" dirty="0" smtClean="0">
                <a:sym typeface="Wingdings" pitchFamily="2" charset="2"/>
              </a:rPr>
              <a:t>Paulo)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19981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0" y="598745"/>
            <a:ext cx="1169719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PAPEL DO TCEES NESSE CENÁRIO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Como o TCEES </a:t>
            </a:r>
            <a:r>
              <a:rPr lang="pt-BR" sz="2400" b="1" u="sng" dirty="0" smtClean="0">
                <a:solidFill>
                  <a:srgbClr val="FF0000"/>
                </a:solidFill>
              </a:rPr>
              <a:t>NÃO</a:t>
            </a:r>
            <a:r>
              <a:rPr lang="pt-BR" sz="2400" dirty="0" smtClean="0"/>
              <a:t> pode atuar?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- Emitir </a:t>
            </a:r>
            <a:r>
              <a:rPr lang="pt-BR" sz="2400" b="1" dirty="0" smtClean="0"/>
              <a:t>orientação de </a:t>
            </a:r>
            <a:r>
              <a:rPr lang="pt-BR" sz="2400" b="1" u="sng" dirty="0" smtClean="0"/>
              <a:t>caráter geral</a:t>
            </a:r>
            <a:r>
              <a:rPr lang="pt-BR" sz="2400" b="1" dirty="0" smtClean="0"/>
              <a:t> flexibilizando </a:t>
            </a:r>
            <a:r>
              <a:rPr lang="pt-BR" sz="2400" dirty="0" smtClean="0"/>
              <a:t>o limite do art. 212 (TC não é legislador)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Como o TCEES pode atuar diante da situação apresentada?</a:t>
            </a:r>
          </a:p>
          <a:p>
            <a:pPr marL="342900" indent="-342900" algn="just">
              <a:buFontTx/>
              <a:buChar char="-"/>
            </a:pPr>
            <a:endParaRPr lang="pt-BR" sz="2400" dirty="0" smtClean="0"/>
          </a:p>
          <a:p>
            <a:pPr algn="just"/>
            <a:r>
              <a:rPr lang="pt-BR" sz="2400" dirty="0" smtClean="0"/>
              <a:t>1) </a:t>
            </a:r>
            <a:r>
              <a:rPr lang="pt-BR" sz="2400" b="1" dirty="0" smtClean="0"/>
              <a:t>Orientação</a:t>
            </a:r>
            <a:r>
              <a:rPr lang="pt-BR" sz="2400" dirty="0" smtClean="0"/>
              <a:t> </a:t>
            </a:r>
          </a:p>
          <a:p>
            <a:pPr marL="342900" indent="-342900" algn="just">
              <a:buFontTx/>
              <a:buChar char="-"/>
            </a:pPr>
            <a:endParaRPr lang="pt-BR" sz="2400" dirty="0"/>
          </a:p>
          <a:p>
            <a:pPr algn="just"/>
            <a:r>
              <a:rPr lang="pt-BR" sz="2400" dirty="0" smtClean="0"/>
              <a:t>2) Análise das </a:t>
            </a:r>
            <a:r>
              <a:rPr lang="pt-BR" sz="2400" b="1" dirty="0"/>
              <a:t>p</a:t>
            </a:r>
            <a:r>
              <a:rPr lang="pt-BR" sz="2400" b="1" dirty="0" smtClean="0"/>
              <a:t>restações de contas </a:t>
            </a:r>
            <a:r>
              <a:rPr lang="pt-BR" sz="2400" b="1" dirty="0"/>
              <a:t>a</a:t>
            </a:r>
            <a:r>
              <a:rPr lang="pt-BR" sz="2400" b="1" dirty="0" smtClean="0"/>
              <a:t>nuais </a:t>
            </a:r>
            <a:r>
              <a:rPr lang="pt-BR" sz="2400" dirty="0" smtClean="0"/>
              <a:t>considerando </a:t>
            </a:r>
            <a:r>
              <a:rPr lang="pt-BR" sz="2400" b="1" dirty="0" smtClean="0"/>
              <a:t>CIRCUNSTÂNCIAS FÁTICAS</a:t>
            </a:r>
            <a:r>
              <a:rPr lang="pt-BR" sz="2400" dirty="0" smtClean="0"/>
              <a:t> enfrentadas por cada ente/gestor público (Notas explicativas e Relatório de Gestão)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(TCEES tem condições de “separar o joio do trigo”)</a:t>
            </a:r>
          </a:p>
          <a:p>
            <a:pPr algn="just"/>
            <a:endParaRPr lang="pt-BR" sz="2400" dirty="0"/>
          </a:p>
          <a:p>
            <a:pPr algn="just"/>
            <a:endParaRPr lang="pt-BR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424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RESPONSABILIDADE PERANTE O TCEES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Análise de irregularidade pelo TCEES  conduta/ato do gestor avaliado pelo TCEES segundo teoria da </a:t>
            </a:r>
            <a:r>
              <a:rPr lang="pt-BR" sz="2400" b="1" dirty="0" smtClean="0">
                <a:sym typeface="Wingdings" pitchFamily="2" charset="2"/>
              </a:rPr>
              <a:t>RESPONSABILIDADE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SUBJETIVA</a:t>
            </a:r>
            <a:r>
              <a:rPr lang="pt-BR" sz="2400" dirty="0" smtClean="0">
                <a:sym typeface="Wingdings" pitchFamily="2" charset="2"/>
              </a:rPr>
              <a:t>.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Efetiva responsabilização (manutenção da irregularidade) pressupõe conduta praticada com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ERRO GROSSEIRO</a:t>
            </a:r>
            <a:r>
              <a:rPr lang="pt-BR" sz="2400" dirty="0" smtClean="0">
                <a:sym typeface="Wingdings" pitchFamily="2" charset="2"/>
              </a:rPr>
              <a:t> (culpa grave) ou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DOLO</a:t>
            </a:r>
            <a:r>
              <a:rPr lang="pt-BR" sz="2400" dirty="0" smtClean="0">
                <a:sym typeface="Wingdings" pitchFamily="2" charset="2"/>
              </a:rPr>
              <a:t> (intenção). 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Além disso, são levados em consideração elementos de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CULPABILIDADE</a:t>
            </a:r>
            <a:r>
              <a:rPr lang="pt-BR" sz="2400" dirty="0" smtClean="0">
                <a:sym typeface="Wingdings" pitchFamily="2" charset="2"/>
              </a:rPr>
              <a:t>  circunstâncias atenuantes ou agravantes quanto à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REPROVABILIDADE </a:t>
            </a:r>
            <a:r>
              <a:rPr lang="pt-BR" sz="2400" dirty="0" smtClean="0">
                <a:sym typeface="Wingdings" pitchFamily="2" charset="2"/>
              </a:rPr>
              <a:t>da conduta. </a:t>
            </a:r>
            <a:r>
              <a:rPr lang="pt-BR" sz="2400" b="1" dirty="0" smtClean="0">
                <a:sym typeface="Wingdings" pitchFamily="2" charset="2"/>
              </a:rPr>
              <a:t>Exemplo:</a:t>
            </a:r>
            <a:r>
              <a:rPr lang="pt-BR" sz="2400" dirty="0" smtClean="0">
                <a:sym typeface="Wingdings" pitchFamily="2" charset="2"/>
              </a:rPr>
              <a:t> inexigibilidade de conduta diversa e boa-fé.</a:t>
            </a:r>
          </a:p>
          <a:p>
            <a:pPr algn="just"/>
            <a:endParaRPr lang="pt-BR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759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RESPONSABILIDADE (LINDB)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b="1" dirty="0" smtClean="0">
                <a:sym typeface="Wingdings" pitchFamily="2" charset="2"/>
              </a:rPr>
              <a:t>Lei de Introdução às Normas do Direito Brasileiro - LINDB</a:t>
            </a:r>
            <a:r>
              <a:rPr lang="pt-BR" sz="2400" dirty="0" smtClean="0">
                <a:sym typeface="Wingdings" pitchFamily="2" charset="2"/>
              </a:rPr>
              <a:t> (Decreto 4657/1942)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Dispositivos acrescentados pela </a:t>
            </a:r>
            <a:r>
              <a:rPr lang="pt-BR" sz="2400" b="1" dirty="0" smtClean="0">
                <a:sym typeface="Wingdings" pitchFamily="2" charset="2"/>
              </a:rPr>
              <a:t>Lei Federal 13.655/2018</a:t>
            </a:r>
            <a:r>
              <a:rPr lang="pt-BR" sz="2400" dirty="0" smtClean="0">
                <a:sym typeface="Wingdings" pitchFamily="2" charset="2"/>
              </a:rPr>
              <a:t>:</a:t>
            </a:r>
          </a:p>
          <a:p>
            <a:pPr algn="just"/>
            <a:endParaRPr lang="pt-BR" sz="2400" dirty="0" smtClean="0">
              <a:sym typeface="Wingdings" pitchFamily="2" charset="2"/>
            </a:endParaRPr>
          </a:p>
          <a:p>
            <a:pPr algn="just"/>
            <a:r>
              <a:rPr lang="pt-BR" sz="2400" b="1" dirty="0" smtClean="0">
                <a:sym typeface="Wingdings" pitchFamily="2" charset="2"/>
              </a:rPr>
              <a:t>Art</a:t>
            </a:r>
            <a:r>
              <a:rPr lang="pt-BR" sz="2400" b="1" dirty="0">
                <a:sym typeface="Wingdings" pitchFamily="2" charset="2"/>
              </a:rPr>
              <a:t>. 22.  </a:t>
            </a:r>
            <a:r>
              <a:rPr lang="pt-BR" sz="2400" dirty="0">
                <a:sym typeface="Wingdings" pitchFamily="2" charset="2"/>
              </a:rPr>
              <a:t>Na interpretação de normas sobre gestão pública, serão considerados os </a:t>
            </a:r>
            <a:r>
              <a:rPr lang="pt-BR" sz="2400" dirty="0">
                <a:solidFill>
                  <a:srgbClr val="FF0000"/>
                </a:solidFill>
                <a:sym typeface="Wingdings" pitchFamily="2" charset="2"/>
              </a:rPr>
              <a:t>obstáculos</a:t>
            </a:r>
            <a:r>
              <a:rPr lang="pt-BR" sz="2400" dirty="0">
                <a:sym typeface="Wingdings" pitchFamily="2" charset="2"/>
              </a:rPr>
              <a:t> e as </a:t>
            </a:r>
            <a:r>
              <a:rPr lang="pt-BR" sz="2400" dirty="0">
                <a:solidFill>
                  <a:srgbClr val="FF0000"/>
                </a:solidFill>
                <a:sym typeface="Wingdings" pitchFamily="2" charset="2"/>
              </a:rPr>
              <a:t>dificuldades reais </a:t>
            </a:r>
            <a:r>
              <a:rPr lang="pt-BR" sz="2400" dirty="0">
                <a:sym typeface="Wingdings" pitchFamily="2" charset="2"/>
              </a:rPr>
              <a:t>do gestor e as exigências das políticas públicas a seu cargo, sem prejuízo dos direitos dos </a:t>
            </a:r>
            <a:r>
              <a:rPr lang="pt-BR" sz="2400" dirty="0" smtClean="0">
                <a:sym typeface="Wingdings" pitchFamily="2" charset="2"/>
              </a:rPr>
              <a:t>administrados</a:t>
            </a:r>
          </a:p>
          <a:p>
            <a:pPr algn="just"/>
            <a:endParaRPr lang="pt-BR" sz="2400" dirty="0" smtClean="0">
              <a:sym typeface="Wingdings" pitchFamily="2" charset="2"/>
            </a:endParaRPr>
          </a:p>
          <a:p>
            <a:pPr algn="just"/>
            <a:r>
              <a:rPr lang="pt-BR" sz="2400" b="1" dirty="0">
                <a:sym typeface="Wingdings" pitchFamily="2" charset="2"/>
              </a:rPr>
              <a:t>Art. 28.  </a:t>
            </a:r>
            <a:r>
              <a:rPr lang="pt-BR" sz="2400" dirty="0">
                <a:sym typeface="Wingdings" pitchFamily="2" charset="2"/>
              </a:rPr>
              <a:t>O agente público responderá pessoalmente por suas decisões ou opiniões técnicas em caso de </a:t>
            </a:r>
            <a:r>
              <a:rPr lang="pt-BR" sz="2400" dirty="0">
                <a:solidFill>
                  <a:srgbClr val="FF0000"/>
                </a:solidFill>
                <a:sym typeface="Wingdings" pitchFamily="2" charset="2"/>
              </a:rPr>
              <a:t>dolo</a:t>
            </a:r>
            <a:r>
              <a:rPr lang="pt-BR" sz="2400" dirty="0">
                <a:sym typeface="Wingdings" pitchFamily="2" charset="2"/>
              </a:rPr>
              <a:t> ou </a:t>
            </a:r>
            <a:r>
              <a:rPr lang="pt-BR" sz="2400" dirty="0">
                <a:solidFill>
                  <a:srgbClr val="FF0000"/>
                </a:solidFill>
                <a:sym typeface="Wingdings" pitchFamily="2" charset="2"/>
              </a:rPr>
              <a:t>erro grosseiro</a:t>
            </a:r>
            <a:r>
              <a:rPr lang="pt-BR" sz="2400" dirty="0">
                <a:sym typeface="Wingdings" pitchFamily="2" charset="2"/>
              </a:rPr>
              <a:t>. </a:t>
            </a:r>
            <a:endParaRPr lang="pt-BR" sz="2400" dirty="0" smtClean="0">
              <a:sym typeface="Wingdings" pitchFamily="2" charset="2"/>
            </a:endParaRP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Regulamentados pelo </a:t>
            </a:r>
            <a:r>
              <a:rPr lang="pt-BR" sz="2400" b="1" dirty="0" smtClean="0">
                <a:solidFill>
                  <a:srgbClr val="FF0000"/>
                </a:solidFill>
                <a:sym typeface="Wingdings" pitchFamily="2" charset="2"/>
              </a:rPr>
              <a:t>Decreto nº 9830/2019 </a:t>
            </a:r>
            <a:r>
              <a:rPr lang="pt-BR" sz="2400" dirty="0" smtClean="0">
                <a:sym typeface="Wingdings" pitchFamily="2" charset="2"/>
              </a:rPr>
              <a:t>(art. 8º e 12)</a:t>
            </a:r>
            <a:endParaRPr lang="pt-BR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625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MURILO COSTA MOREIRA | </a:t>
            </a:r>
            <a:r>
              <a:rPr lang="pt-BR" sz="1200" dirty="0">
                <a:solidFill>
                  <a:srgbClr val="032B55"/>
                </a:solidFill>
              </a:rPr>
              <a:t>AUDITOR DE CONTROLE EXTERNO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3131" y="605642"/>
            <a:ext cx="116971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RESPONSABILIDADE (MP 966/2020)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b="1" dirty="0" smtClean="0">
                <a:sym typeface="Wingdings" pitchFamily="2" charset="2"/>
              </a:rPr>
              <a:t>Medida Provisória nº </a:t>
            </a:r>
            <a:r>
              <a:rPr lang="pt-BR" sz="2400" b="1" dirty="0">
                <a:sym typeface="Wingdings" pitchFamily="2" charset="2"/>
              </a:rPr>
              <a:t>966/2020 </a:t>
            </a:r>
            <a:r>
              <a:rPr lang="pt-BR" sz="2400" dirty="0" smtClean="0">
                <a:sym typeface="Wingdings" pitchFamily="2" charset="2"/>
              </a:rPr>
              <a:t>(Dispõe </a:t>
            </a:r>
            <a:r>
              <a:rPr lang="pt-BR" sz="2400" dirty="0">
                <a:sym typeface="Wingdings" pitchFamily="2" charset="2"/>
              </a:rPr>
              <a:t>sobre a responsabilização de agentes públicos por ação e omissão em atos relacionados com a pandemia da </a:t>
            </a:r>
            <a:r>
              <a:rPr lang="pt-BR" sz="2400" dirty="0" smtClean="0">
                <a:sym typeface="Wingdings" pitchFamily="2" charset="2"/>
              </a:rPr>
              <a:t>covid-19).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dirty="0" smtClean="0">
                <a:sym typeface="Wingdings" pitchFamily="2" charset="2"/>
              </a:rPr>
              <a:t>“Art</a:t>
            </a:r>
            <a:r>
              <a:rPr lang="pt-BR" dirty="0">
                <a:sym typeface="Wingdings" pitchFamily="2" charset="2"/>
              </a:rPr>
              <a:t>. 1º  Os agentes públicos somente poderão ser responsabilizados nas esferas civil e administrativa se </a:t>
            </a:r>
            <a:r>
              <a:rPr lang="pt-BR" b="1" dirty="0">
                <a:sym typeface="Wingdings" pitchFamily="2" charset="2"/>
              </a:rPr>
              <a:t>agirem</a:t>
            </a:r>
            <a:r>
              <a:rPr lang="pt-BR" dirty="0">
                <a:sym typeface="Wingdings" pitchFamily="2" charset="2"/>
              </a:rPr>
              <a:t> ou se </a:t>
            </a:r>
            <a:r>
              <a:rPr lang="pt-BR" b="1" dirty="0">
                <a:solidFill>
                  <a:srgbClr val="FF0000"/>
                </a:solidFill>
                <a:sym typeface="Wingdings" pitchFamily="2" charset="2"/>
              </a:rPr>
              <a:t>omitirem</a:t>
            </a:r>
            <a:r>
              <a:rPr lang="pt-BR" dirty="0">
                <a:sym typeface="Wingdings" pitchFamily="2" charset="2"/>
              </a:rPr>
              <a:t> com </a:t>
            </a:r>
            <a:r>
              <a:rPr lang="pt-BR" b="1" dirty="0">
                <a:sym typeface="Wingdings" pitchFamily="2" charset="2"/>
              </a:rPr>
              <a:t>dolo</a:t>
            </a:r>
            <a:r>
              <a:rPr lang="pt-BR" dirty="0">
                <a:sym typeface="Wingdings" pitchFamily="2" charset="2"/>
              </a:rPr>
              <a:t> ou </a:t>
            </a:r>
            <a:r>
              <a:rPr lang="pt-BR" b="1" dirty="0">
                <a:sym typeface="Wingdings" pitchFamily="2" charset="2"/>
              </a:rPr>
              <a:t>erro grosseiro </a:t>
            </a:r>
            <a:r>
              <a:rPr lang="pt-BR" dirty="0">
                <a:sym typeface="Wingdings" pitchFamily="2" charset="2"/>
              </a:rPr>
              <a:t>pela prática de atos relacionados, </a:t>
            </a:r>
            <a:r>
              <a:rPr lang="pt-BR" b="1" dirty="0">
                <a:sym typeface="Wingdings" pitchFamily="2" charset="2"/>
              </a:rPr>
              <a:t>direta ou </a:t>
            </a:r>
            <a:r>
              <a:rPr lang="pt-BR" b="1" u="sng" dirty="0">
                <a:sym typeface="Wingdings" pitchFamily="2" charset="2"/>
              </a:rPr>
              <a:t>indiretamente</a:t>
            </a:r>
            <a:r>
              <a:rPr lang="pt-BR" dirty="0">
                <a:sym typeface="Wingdings" pitchFamily="2" charset="2"/>
              </a:rPr>
              <a:t>, com as medidas de: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r>
              <a:rPr lang="pt-BR" dirty="0">
                <a:sym typeface="Wingdings" pitchFamily="2" charset="2"/>
              </a:rPr>
              <a:t>I - </a:t>
            </a:r>
            <a:r>
              <a:rPr lang="pt-BR" u="sng" dirty="0">
                <a:sym typeface="Wingdings" pitchFamily="2" charset="2"/>
              </a:rPr>
              <a:t>enfrentamento da emergência</a:t>
            </a:r>
            <a:r>
              <a:rPr lang="pt-BR" dirty="0">
                <a:sym typeface="Wingdings" pitchFamily="2" charset="2"/>
              </a:rPr>
              <a:t> de saúde pública decorrente da pandemia da covid-19; e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r>
              <a:rPr lang="pt-BR" dirty="0">
                <a:sym typeface="Wingdings" pitchFamily="2" charset="2"/>
              </a:rPr>
              <a:t>II - </a:t>
            </a:r>
            <a:r>
              <a:rPr lang="pt-BR" u="sng" dirty="0">
                <a:sym typeface="Wingdings" pitchFamily="2" charset="2"/>
              </a:rPr>
              <a:t>combate aos efeitos</a:t>
            </a:r>
            <a:r>
              <a:rPr lang="pt-BR" dirty="0">
                <a:sym typeface="Wingdings" pitchFamily="2" charset="2"/>
              </a:rPr>
              <a:t> econômicos e sociais decorrentes da pandemia da covid-19</a:t>
            </a:r>
            <a:r>
              <a:rPr lang="pt-BR" dirty="0" smtClean="0">
                <a:sym typeface="Wingdings" pitchFamily="2" charset="2"/>
              </a:rPr>
              <a:t>.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r>
              <a:rPr lang="pt-BR" dirty="0" smtClean="0">
                <a:sym typeface="Wingdings" pitchFamily="2" charset="2"/>
              </a:rPr>
              <a:t>(...) § </a:t>
            </a:r>
            <a:r>
              <a:rPr lang="pt-BR" dirty="0">
                <a:sym typeface="Wingdings" pitchFamily="2" charset="2"/>
              </a:rPr>
              <a:t>2º  O mero </a:t>
            </a:r>
            <a:r>
              <a:rPr lang="pt-BR" b="1" dirty="0">
                <a:sym typeface="Wingdings" pitchFamily="2" charset="2"/>
              </a:rPr>
              <a:t>nexo de causalidade </a:t>
            </a:r>
            <a:r>
              <a:rPr lang="pt-BR" dirty="0">
                <a:sym typeface="Wingdings" pitchFamily="2" charset="2"/>
              </a:rPr>
              <a:t>entre a </a:t>
            </a:r>
            <a:r>
              <a:rPr lang="pt-BR" b="1" dirty="0">
                <a:sym typeface="Wingdings" pitchFamily="2" charset="2"/>
              </a:rPr>
              <a:t>conduta</a:t>
            </a:r>
            <a:r>
              <a:rPr lang="pt-BR" dirty="0">
                <a:sym typeface="Wingdings" pitchFamily="2" charset="2"/>
              </a:rPr>
              <a:t> e o </a:t>
            </a:r>
            <a:r>
              <a:rPr lang="pt-BR" b="1" dirty="0">
                <a:sym typeface="Wingdings" pitchFamily="2" charset="2"/>
              </a:rPr>
              <a:t>resultado danoso </a:t>
            </a:r>
            <a:r>
              <a:rPr lang="pt-BR" dirty="0">
                <a:sym typeface="Wingdings" pitchFamily="2" charset="2"/>
              </a:rPr>
              <a:t>não implica responsabilização do agente </a:t>
            </a:r>
            <a:r>
              <a:rPr lang="pt-BR" dirty="0" smtClean="0">
                <a:sym typeface="Wingdings" pitchFamily="2" charset="2"/>
              </a:rPr>
              <a:t>público” (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teoria da responsabilidade subjetiva</a:t>
            </a:r>
            <a:r>
              <a:rPr lang="pt-BR" dirty="0" smtClean="0">
                <a:sym typeface="Wingdings" pitchFamily="2" charset="2"/>
              </a:rPr>
              <a:t>)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endParaRPr lang="pt-BR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195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1186</Words>
  <Application>Microsoft Office PowerPoint</Application>
  <PresentationFormat>Widescreen</PresentationFormat>
  <Paragraphs>117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atendimento-01</cp:lastModifiedBy>
  <cp:revision>46</cp:revision>
  <dcterms:created xsi:type="dcterms:W3CDTF">2019-12-06T19:40:08Z</dcterms:created>
  <dcterms:modified xsi:type="dcterms:W3CDTF">2020-09-17T19:11:53Z</dcterms:modified>
</cp:coreProperties>
</file>