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560" r:id="rId5"/>
    <p:sldId id="561" r:id="rId6"/>
    <p:sldId id="562" r:id="rId7"/>
    <p:sldId id="566" r:id="rId8"/>
    <p:sldId id="563" r:id="rId9"/>
    <p:sldId id="434" r:id="rId10"/>
    <p:sldId id="435" r:id="rId11"/>
    <p:sldId id="436" r:id="rId12"/>
    <p:sldId id="486" r:id="rId13"/>
    <p:sldId id="487" r:id="rId14"/>
    <p:sldId id="488" r:id="rId15"/>
    <p:sldId id="565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AC8BE5-9984-4425-BE45-20F9B3067E2A}" v="96" dt="2025-03-18T16:41:21.0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72B47-A9E4-4DD5-9E4A-11F9987A93A8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8ABDC-7B29-4B24-BBB5-73CFBE67CA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4415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E8A0BB-D40F-BD43-9AFE-99C6FB41E13F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1217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6DD1C-CB62-2639-1703-78FBC7B6C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2FE997A-4B7B-71F4-E7A4-143F836C4F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C9A8C08-07E3-08F8-B771-712637D31D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133DB6-C334-3B7B-5BA4-65D75B14C7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E8A0BB-D40F-BD43-9AFE-99C6FB41E13F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3961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187D7B-F752-85F5-8735-75760BBD38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FAE2F8A-45EC-6E49-528D-9BAF23ABCD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F41D7B-1C20-E185-F0C4-390762802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FC3A-8FC6-45B4-9A4A-3076D9079F38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704223-536A-274F-DE12-382BEE400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69070B-53E7-08EF-2F3B-BCF7F60E3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D528-0AAE-4B70-B281-E8CB684B7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9270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4D0703-8CD2-98AC-911F-75CFE4B20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9D72ED4-3F36-3081-248A-F933AA51E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165F7A4-5E36-2513-2716-B4226D117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FC3A-8FC6-45B4-9A4A-3076D9079F38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DC82AC-BB3F-D35E-16EB-D6DF71797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309941-7C72-CC0D-38E5-31192E93D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D528-0AAE-4B70-B281-E8CB684B7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474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7307018-EB54-BDF2-E877-34957DA85D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5C9411C-80FB-B288-D87C-BB03CDCE13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2FE1C00-1052-4922-D4AB-A61FC637F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FC3A-8FC6-45B4-9A4A-3076D9079F38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52C0CA-7CAB-594D-153D-6B5F506F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825C53-8AF1-96C4-06F4-D1D1EA47F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D528-0AAE-4B70-B281-E8CB684B7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5478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C75064-33EB-8DCE-B4EF-31102AAB8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528F88-7453-808E-9183-4BDD03961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1A0638-4E8B-1044-7231-1B0AB50A8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FC3A-8FC6-45B4-9A4A-3076D9079F38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E1FAFF-B576-8AEA-5565-99C1FD43A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7780AE-5F1F-C479-29A4-04A9EBCF6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D528-0AAE-4B70-B281-E8CB684B7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0141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98760C-08A3-3330-A01A-62AC06825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DA92A3-C631-146C-821C-C4974A50D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D47A62-FDA2-393F-5CE3-3FCCF5C7C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FC3A-8FC6-45B4-9A4A-3076D9079F38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9906ED-D842-E4FD-31F1-44410F7FD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B06463-8822-7539-1900-31D594859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D528-0AAE-4B70-B281-E8CB684B7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4325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0F553B-3704-ACD2-EDD1-8398B492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0DED77-29C1-4AA0-CB65-DD1E22CCB4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6543DF2-E892-4197-463A-11CEE1464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8D8A0C2-6F77-22B2-37EA-1456349CF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FC3A-8FC6-45B4-9A4A-3076D9079F38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F3EC04-30E5-1784-7C4E-ADE9ADFF4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77BA698-EEC9-F6A4-3056-64347F2E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D528-0AAE-4B70-B281-E8CB684B7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70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5855B5-3CF5-A480-518A-50F6CD447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1AA04A-8C8F-E7C5-407A-1ED3EBD77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D88CAD1-09D1-C941-25CB-ADA9FC43F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0F2A119-33B3-8666-2FBC-B395639E0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E87B80B-D2C2-F0CF-6817-CCAB3E1D49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6638F54-EEC5-0C52-C7B5-9E9A57532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FC3A-8FC6-45B4-9A4A-3076D9079F38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F9328EB-70ED-CC37-8469-0B71C1E39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D3C6F38-5AA9-6D47-DA05-7DFDCD349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D528-0AAE-4B70-B281-E8CB684B7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237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F8C701-B992-E2F6-6A42-A2B0C5496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714081F-0277-7C31-86EF-E7A5E2AF3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FC3A-8FC6-45B4-9A4A-3076D9079F38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6A103FC-BF8B-6748-829E-734204C49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0ABDB1E-F249-23BC-ED54-2C1D6A76D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D528-0AAE-4B70-B281-E8CB684B7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53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97ADA71-246A-1016-50FD-2D7FECC95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FC3A-8FC6-45B4-9A4A-3076D9079F38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EF418AF-0119-3C90-7D38-752DFE5B7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C624991-2E3D-A0FC-9AD4-0EAB058AF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D528-0AAE-4B70-B281-E8CB684B7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17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1C4D5C-9C41-C7D3-4A48-43A4B8BC0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2466B-239F-DF4D-B16F-40A2F2A18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045854E-5BE8-966B-B39B-6F49A8A1B6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227CB34-D36C-6EAC-6B6D-CA871DA34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FC3A-8FC6-45B4-9A4A-3076D9079F38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2B19F47-C9C2-A1C0-70B6-701F382B0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D4CC20-D0DA-E3C7-AF61-E97173651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D528-0AAE-4B70-B281-E8CB684B7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5535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BD19E0-BCA4-D703-06BD-537F120D9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ADACFF7-6C1F-4316-E99C-6B4FAE985C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D645B3E-E3C2-E6CF-B153-A3CAA7A24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090E1-2E36-4F92-4290-F186ACE3B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FC3A-8FC6-45B4-9A4A-3076D9079F38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3CBBA6-CBCF-A346-42A9-62370EBF6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72A12D4-29E4-0F67-AFB7-435C0C3B1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D528-0AAE-4B70-B281-E8CB684B7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8786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C7B9C6D-7577-5AB9-4BA9-86A153E9C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1DDFCF6-6D67-A242-97B4-09F17F126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551729-B381-3D02-5D61-5784A9FC96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BCFC3A-8FC6-45B4-9A4A-3076D9079F38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C04F90-D2BB-5A09-5349-49B68D8C03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78B58B-F604-F981-3C98-FBF27D989D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F3D528-0AAE-4B70-B281-E8CB684B7B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761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Explicativo em Seta para a Direita 3">
            <a:extLst>
              <a:ext uri="{FF2B5EF4-FFF2-40B4-BE49-F238E27FC236}">
                <a16:creationId xmlns:a16="http://schemas.microsoft.com/office/drawing/2014/main" id="{DA0CBBD6-101C-4E92-8AEC-C59D01ADC71F}"/>
              </a:ext>
            </a:extLst>
          </p:cNvPr>
          <p:cNvSpPr/>
          <p:nvPr/>
        </p:nvSpPr>
        <p:spPr>
          <a:xfrm>
            <a:off x="206052" y="1717499"/>
            <a:ext cx="1699320" cy="1052931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Licitação</a:t>
            </a:r>
          </a:p>
        </p:txBody>
      </p:sp>
      <p:sp>
        <p:nvSpPr>
          <p:cNvPr id="3" name="Retângulo Arredondado 4">
            <a:extLst>
              <a:ext uri="{FF2B5EF4-FFF2-40B4-BE49-F238E27FC236}">
                <a16:creationId xmlns:a16="http://schemas.microsoft.com/office/drawing/2014/main" id="{348EB7E2-DD4E-41DD-B914-8FEF22E33F26}"/>
              </a:ext>
            </a:extLst>
          </p:cNvPr>
          <p:cNvSpPr/>
          <p:nvPr/>
        </p:nvSpPr>
        <p:spPr>
          <a:xfrm>
            <a:off x="1905372" y="1774596"/>
            <a:ext cx="2037984" cy="9144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EditalLicitacao </a:t>
            </a:r>
            <a:r>
              <a:rPr lang="pt-BR" dirty="0">
                <a:solidFill>
                  <a:srgbClr val="FFFF00"/>
                </a:solidFill>
              </a:rPr>
              <a:t>(Fase 1)</a:t>
            </a:r>
          </a:p>
        </p:txBody>
      </p:sp>
      <p:sp>
        <p:nvSpPr>
          <p:cNvPr id="5" name="Retângulo Arredondado 6">
            <a:extLst>
              <a:ext uri="{FF2B5EF4-FFF2-40B4-BE49-F238E27FC236}">
                <a16:creationId xmlns:a16="http://schemas.microsoft.com/office/drawing/2014/main" id="{8FC60343-C275-48AE-85B9-A22BAFBE6232}"/>
              </a:ext>
            </a:extLst>
          </p:cNvPr>
          <p:cNvSpPr/>
          <p:nvPr/>
        </p:nvSpPr>
        <p:spPr>
          <a:xfrm>
            <a:off x="6960617" y="1911231"/>
            <a:ext cx="2549301" cy="641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InstrumentoContratual </a:t>
            </a:r>
            <a:r>
              <a:rPr lang="pt-BR" dirty="0">
                <a:solidFill>
                  <a:srgbClr val="FFFF00"/>
                </a:solidFill>
              </a:rPr>
              <a:t>(Fase 3)</a:t>
            </a:r>
          </a:p>
        </p:txBody>
      </p:sp>
      <p:sp>
        <p:nvSpPr>
          <p:cNvPr id="6" name="Retângulo Arredondado 7">
            <a:extLst>
              <a:ext uri="{FF2B5EF4-FFF2-40B4-BE49-F238E27FC236}">
                <a16:creationId xmlns:a16="http://schemas.microsoft.com/office/drawing/2014/main" id="{E5FA92D1-4657-40C6-9730-92C65590FA9E}"/>
              </a:ext>
            </a:extLst>
          </p:cNvPr>
          <p:cNvSpPr/>
          <p:nvPr/>
        </p:nvSpPr>
        <p:spPr>
          <a:xfrm>
            <a:off x="10072739" y="1911231"/>
            <a:ext cx="1624163" cy="641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Execucao </a:t>
            </a:r>
            <a:r>
              <a:rPr lang="pt-BR" dirty="0">
                <a:solidFill>
                  <a:srgbClr val="FFFF00"/>
                </a:solidFill>
              </a:rPr>
              <a:t>(Fase 4)</a:t>
            </a:r>
          </a:p>
        </p:txBody>
      </p:sp>
      <p:sp>
        <p:nvSpPr>
          <p:cNvPr id="9" name="Retângulo Arredondado 10">
            <a:extLst>
              <a:ext uri="{FF2B5EF4-FFF2-40B4-BE49-F238E27FC236}">
                <a16:creationId xmlns:a16="http://schemas.microsoft.com/office/drawing/2014/main" id="{58607011-165D-410D-A239-34E77B8DA0F8}"/>
              </a:ext>
            </a:extLst>
          </p:cNvPr>
          <p:cNvSpPr/>
          <p:nvPr/>
        </p:nvSpPr>
        <p:spPr>
          <a:xfrm>
            <a:off x="4562162" y="1774596"/>
            <a:ext cx="1548586" cy="9144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Licitacao </a:t>
            </a:r>
            <a:r>
              <a:rPr lang="pt-BR" dirty="0">
                <a:solidFill>
                  <a:srgbClr val="FFFF00"/>
                </a:solidFill>
              </a:rPr>
              <a:t>(Fase 2)</a:t>
            </a:r>
          </a:p>
        </p:txBody>
      </p:sp>
      <p:sp>
        <p:nvSpPr>
          <p:cNvPr id="10" name="Texto Explicativo Retangular 11">
            <a:extLst>
              <a:ext uri="{FF2B5EF4-FFF2-40B4-BE49-F238E27FC236}">
                <a16:creationId xmlns:a16="http://schemas.microsoft.com/office/drawing/2014/main" id="{14806BA5-7F93-4961-A778-1DA5C135EA52}"/>
              </a:ext>
            </a:extLst>
          </p:cNvPr>
          <p:cNvSpPr/>
          <p:nvPr/>
        </p:nvSpPr>
        <p:spPr>
          <a:xfrm>
            <a:off x="2186055" y="1128254"/>
            <a:ext cx="1107868" cy="467390"/>
          </a:xfrm>
          <a:prstGeom prst="wedgeRectCallout">
            <a:avLst>
              <a:gd name="adj1" fmla="val -17500"/>
              <a:gd name="adj2" fmla="val 86029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Publicação do Edital</a:t>
            </a:r>
          </a:p>
        </p:txBody>
      </p:sp>
      <p:sp>
        <p:nvSpPr>
          <p:cNvPr id="12" name="Texto Explicativo Retangular 14">
            <a:extLst>
              <a:ext uri="{FF2B5EF4-FFF2-40B4-BE49-F238E27FC236}">
                <a16:creationId xmlns:a16="http://schemas.microsoft.com/office/drawing/2014/main" id="{37BECB68-C414-423B-84E2-C8E16D4C92B1}"/>
              </a:ext>
            </a:extLst>
          </p:cNvPr>
          <p:cNvSpPr/>
          <p:nvPr/>
        </p:nvSpPr>
        <p:spPr>
          <a:xfrm>
            <a:off x="10072739" y="872341"/>
            <a:ext cx="1453238" cy="747970"/>
          </a:xfrm>
          <a:prstGeom prst="wedgeRectCallout">
            <a:avLst>
              <a:gd name="adj1" fmla="val -17500"/>
              <a:gd name="adj2" fmla="val 8602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Ateste/Medição e Pagamento</a:t>
            </a:r>
          </a:p>
        </p:txBody>
      </p:sp>
      <p:sp>
        <p:nvSpPr>
          <p:cNvPr id="13" name="Retângulo Arredondado 15">
            <a:extLst>
              <a:ext uri="{FF2B5EF4-FFF2-40B4-BE49-F238E27FC236}">
                <a16:creationId xmlns:a16="http://schemas.microsoft.com/office/drawing/2014/main" id="{C426F83B-A801-47B0-B6A2-F7D3DF89BD4A}"/>
              </a:ext>
            </a:extLst>
          </p:cNvPr>
          <p:cNvSpPr/>
          <p:nvPr/>
        </p:nvSpPr>
        <p:spPr>
          <a:xfrm>
            <a:off x="4283943" y="3216582"/>
            <a:ext cx="2166773" cy="914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AtaRegistroPrecos </a:t>
            </a:r>
            <a:r>
              <a:rPr lang="pt-BR" dirty="0">
                <a:solidFill>
                  <a:srgbClr val="FFFF00"/>
                </a:solidFill>
              </a:rPr>
              <a:t>(Fase 6)</a:t>
            </a:r>
          </a:p>
        </p:txBody>
      </p:sp>
      <p:sp>
        <p:nvSpPr>
          <p:cNvPr id="14" name="Texto Explicativo Retangular 18">
            <a:extLst>
              <a:ext uri="{FF2B5EF4-FFF2-40B4-BE49-F238E27FC236}">
                <a16:creationId xmlns:a16="http://schemas.microsoft.com/office/drawing/2014/main" id="{3461C108-1438-44C0-AF6D-1355CB9081EA}"/>
              </a:ext>
            </a:extLst>
          </p:cNvPr>
          <p:cNvSpPr/>
          <p:nvPr/>
        </p:nvSpPr>
        <p:spPr>
          <a:xfrm>
            <a:off x="4113533" y="4315251"/>
            <a:ext cx="1012424" cy="548694"/>
          </a:xfrm>
          <a:prstGeom prst="wedgeRectCallout">
            <a:avLst>
              <a:gd name="adj1" fmla="val -23056"/>
              <a:gd name="adj2" fmla="val -8063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Publicação da ARP</a:t>
            </a:r>
          </a:p>
        </p:txBody>
      </p:sp>
      <p:cxnSp>
        <p:nvCxnSpPr>
          <p:cNvPr id="17" name="Conector de Seta Reta 16">
            <a:extLst>
              <a:ext uri="{FF2B5EF4-FFF2-40B4-BE49-F238E27FC236}">
                <a16:creationId xmlns:a16="http://schemas.microsoft.com/office/drawing/2014/main" id="{8BF8D9F9-55FA-441E-8317-81E0755A8C5E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9509918" y="2231799"/>
            <a:ext cx="562821" cy="0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e Seta Reta 17">
            <a:extLst>
              <a:ext uri="{FF2B5EF4-FFF2-40B4-BE49-F238E27FC236}">
                <a16:creationId xmlns:a16="http://schemas.microsoft.com/office/drawing/2014/main" id="{C0DE32E2-AE8D-4536-A839-7CD7D54C04F5}"/>
              </a:ext>
            </a:extLst>
          </p:cNvPr>
          <p:cNvCxnSpPr>
            <a:cxnSpLocks/>
            <a:stCxn id="3" idx="3"/>
            <a:endCxn id="9" idx="1"/>
          </p:cNvCxnSpPr>
          <p:nvPr/>
        </p:nvCxnSpPr>
        <p:spPr>
          <a:xfrm>
            <a:off x="3943356" y="2231799"/>
            <a:ext cx="618806" cy="0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Angulado 39">
            <a:extLst>
              <a:ext uri="{FF2B5EF4-FFF2-40B4-BE49-F238E27FC236}">
                <a16:creationId xmlns:a16="http://schemas.microsoft.com/office/drawing/2014/main" id="{349D95C3-CB57-4BC0-8471-854F169D6E64}"/>
              </a:ext>
            </a:extLst>
          </p:cNvPr>
          <p:cNvCxnSpPr>
            <a:cxnSpLocks/>
            <a:stCxn id="9" idx="2"/>
          </p:cNvCxnSpPr>
          <p:nvPr/>
        </p:nvCxnSpPr>
        <p:spPr>
          <a:xfrm rot="16200000" flipH="1">
            <a:off x="5072033" y="2953424"/>
            <a:ext cx="528846" cy="2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Angulado 43">
            <a:extLst>
              <a:ext uri="{FF2B5EF4-FFF2-40B4-BE49-F238E27FC236}">
                <a16:creationId xmlns:a16="http://schemas.microsoft.com/office/drawing/2014/main" id="{EED1517B-852C-4715-8E4C-974F350FFDE7}"/>
              </a:ext>
            </a:extLst>
          </p:cNvPr>
          <p:cNvCxnSpPr>
            <a:cxnSpLocks/>
            <a:stCxn id="13" idx="3"/>
            <a:endCxn id="5" idx="2"/>
          </p:cNvCxnSpPr>
          <p:nvPr/>
        </p:nvCxnSpPr>
        <p:spPr>
          <a:xfrm flipV="1">
            <a:off x="6450716" y="2552367"/>
            <a:ext cx="1784552" cy="1121418"/>
          </a:xfrm>
          <a:prstGeom prst="bentConnector2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ângulo Arredondado 46">
            <a:extLst>
              <a:ext uri="{FF2B5EF4-FFF2-40B4-BE49-F238E27FC236}">
                <a16:creationId xmlns:a16="http://schemas.microsoft.com/office/drawing/2014/main" id="{BCFEED0F-D8C2-49AC-93F0-173C1C5510B6}"/>
              </a:ext>
            </a:extLst>
          </p:cNvPr>
          <p:cNvSpPr/>
          <p:nvPr/>
        </p:nvSpPr>
        <p:spPr>
          <a:xfrm>
            <a:off x="3293923" y="5122711"/>
            <a:ext cx="3976403" cy="914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ConcessaoAdesaoAtaRegistroPrecos </a:t>
            </a:r>
            <a:r>
              <a:rPr lang="pt-BR" dirty="0">
                <a:solidFill>
                  <a:srgbClr val="FFFF00"/>
                </a:solidFill>
              </a:rPr>
              <a:t>(Fase 7)</a:t>
            </a:r>
          </a:p>
        </p:txBody>
      </p:sp>
      <p:sp>
        <p:nvSpPr>
          <p:cNvPr id="22" name="Texto Explicativo Retangular 47">
            <a:extLst>
              <a:ext uri="{FF2B5EF4-FFF2-40B4-BE49-F238E27FC236}">
                <a16:creationId xmlns:a16="http://schemas.microsoft.com/office/drawing/2014/main" id="{AB0028BE-8097-4521-BBE3-9B4E421AACEE}"/>
              </a:ext>
            </a:extLst>
          </p:cNvPr>
          <p:cNvSpPr/>
          <p:nvPr/>
        </p:nvSpPr>
        <p:spPr>
          <a:xfrm>
            <a:off x="3287071" y="6259306"/>
            <a:ext cx="2208318" cy="430232"/>
          </a:xfrm>
          <a:prstGeom prst="wedgeRectCallout">
            <a:avLst>
              <a:gd name="adj1" fmla="val -23779"/>
              <a:gd name="adj2" fmla="val -100886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Autorização da concessão de adesão à ARP</a:t>
            </a:r>
          </a:p>
        </p:txBody>
      </p:sp>
      <p:cxnSp>
        <p:nvCxnSpPr>
          <p:cNvPr id="23" name="Conector de Seta Reta 22">
            <a:extLst>
              <a:ext uri="{FF2B5EF4-FFF2-40B4-BE49-F238E27FC236}">
                <a16:creationId xmlns:a16="http://schemas.microsoft.com/office/drawing/2014/main" id="{C443AD60-51F2-4C07-91E8-02179C298876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5282124" y="4130987"/>
            <a:ext cx="1" cy="991724"/>
          </a:xfrm>
          <a:prstGeom prst="straightConnector1">
            <a:avLst/>
          </a:prstGeom>
          <a:ln w="28575">
            <a:solidFill>
              <a:schemeClr val="accent6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 Explicativo Retangular 25">
            <a:extLst>
              <a:ext uri="{FF2B5EF4-FFF2-40B4-BE49-F238E27FC236}">
                <a16:creationId xmlns:a16="http://schemas.microsoft.com/office/drawing/2014/main" id="{BAAB9CA5-03A7-4AD5-9AF4-64F56C0379ED}"/>
              </a:ext>
            </a:extLst>
          </p:cNvPr>
          <p:cNvSpPr/>
          <p:nvPr/>
        </p:nvSpPr>
        <p:spPr>
          <a:xfrm>
            <a:off x="4562162" y="872340"/>
            <a:ext cx="1107868" cy="661778"/>
          </a:xfrm>
          <a:prstGeom prst="wedgeRectCallout">
            <a:avLst>
              <a:gd name="adj1" fmla="val -17500"/>
              <a:gd name="adj2" fmla="val 8602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Publicação  Resultado da Licitação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566714E8-BF1A-4AF4-85C1-AD6683165C13}"/>
              </a:ext>
            </a:extLst>
          </p:cNvPr>
          <p:cNvSpPr txBox="1"/>
          <p:nvPr/>
        </p:nvSpPr>
        <p:spPr>
          <a:xfrm>
            <a:off x="457200" y="93503"/>
            <a:ext cx="98052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5598"/>
                </a:solidFill>
              </a:rPr>
              <a:t>Fluxos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solidFill>
                  <a:srgbClr val="005598"/>
                </a:solidFill>
              </a:rPr>
              <a:t>por fases do CidadES Contratação</a:t>
            </a:r>
          </a:p>
        </p:txBody>
      </p:sp>
      <p:sp>
        <p:nvSpPr>
          <p:cNvPr id="27" name="Texto Explicativo Retangular 13">
            <a:extLst>
              <a:ext uri="{FF2B5EF4-FFF2-40B4-BE49-F238E27FC236}">
                <a16:creationId xmlns:a16="http://schemas.microsoft.com/office/drawing/2014/main" id="{375EBA50-D795-494E-A18B-F2CAAF4991F3}"/>
              </a:ext>
            </a:extLst>
          </p:cNvPr>
          <p:cNvSpPr/>
          <p:nvPr/>
        </p:nvSpPr>
        <p:spPr>
          <a:xfrm>
            <a:off x="6960616" y="872341"/>
            <a:ext cx="1781047" cy="775402"/>
          </a:xfrm>
          <a:prstGeom prst="wedgeRectCallout">
            <a:avLst>
              <a:gd name="adj1" fmla="val -17500"/>
              <a:gd name="adj2" fmla="val 8602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Publicação Instrumento Contratual/Data de emissão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EAB95D8C-B1ED-0A0D-C2E4-B56EC3072EFC}"/>
              </a:ext>
            </a:extLst>
          </p:cNvPr>
          <p:cNvSpPr txBox="1"/>
          <p:nvPr/>
        </p:nvSpPr>
        <p:spPr>
          <a:xfrm>
            <a:off x="5282125" y="2803801"/>
            <a:ext cx="16241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b="1" dirty="0">
                <a:solidFill>
                  <a:schemeClr val="tx1"/>
                </a:solidFill>
              </a:rPr>
              <a:t>RegistroPrecos = ‘S’</a:t>
            </a:r>
          </a:p>
        </p:txBody>
      </p:sp>
      <p:cxnSp>
        <p:nvCxnSpPr>
          <p:cNvPr id="44" name="Conector de Seta Reta 43">
            <a:extLst>
              <a:ext uri="{FF2B5EF4-FFF2-40B4-BE49-F238E27FC236}">
                <a16:creationId xmlns:a16="http://schemas.microsoft.com/office/drawing/2014/main" id="{F2816908-BC28-5DA9-F2D6-A3EE6F694CDF}"/>
              </a:ext>
            </a:extLst>
          </p:cNvPr>
          <p:cNvCxnSpPr>
            <a:cxnSpLocks/>
            <a:stCxn id="9" idx="3"/>
            <a:endCxn id="5" idx="1"/>
          </p:cNvCxnSpPr>
          <p:nvPr/>
        </p:nvCxnSpPr>
        <p:spPr>
          <a:xfrm>
            <a:off x="6110748" y="2231799"/>
            <a:ext cx="849869" cy="0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A50539F5-84D2-3FBE-5D4A-B6BB65BE8C5F}"/>
              </a:ext>
            </a:extLst>
          </p:cNvPr>
          <p:cNvSpPr txBox="1"/>
          <p:nvPr/>
        </p:nvSpPr>
        <p:spPr>
          <a:xfrm>
            <a:off x="68892" y="985901"/>
            <a:ext cx="2434406" cy="531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000" b="1" dirty="0">
                <a:solidFill>
                  <a:schemeClr val="tx1"/>
                </a:solidFill>
              </a:rPr>
              <a:t>Naturezas: 01  - </a:t>
            </a:r>
            <a:r>
              <a:rPr lang="pt-BR" sz="1000" b="1" dirty="0"/>
              <a:t>Licitação e</a:t>
            </a:r>
          </a:p>
          <a:p>
            <a:pPr>
              <a:lnSpc>
                <a:spcPct val="150000"/>
              </a:lnSpc>
            </a:pPr>
            <a:r>
              <a:rPr lang="pt-BR" sz="1000" b="1" dirty="0"/>
              <a:t> 08 - Licitação Internacional</a:t>
            </a:r>
          </a:p>
        </p:txBody>
      </p:sp>
    </p:spTree>
    <p:extLst>
      <p:ext uri="{BB962C8B-B14F-4D97-AF65-F5344CB8AC3E}">
        <p14:creationId xmlns:p14="http://schemas.microsoft.com/office/powerpoint/2010/main" val="195122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9" grpId="0" animBg="1"/>
      <p:bldP spid="10" grpId="0" animBg="1"/>
      <p:bldP spid="12" grpId="0" animBg="1"/>
      <p:bldP spid="13" grpId="0" animBg="1"/>
      <p:bldP spid="14" grpId="0" animBg="1"/>
      <p:bldP spid="21" grpId="0" animBg="1"/>
      <p:bldP spid="22" grpId="0" animBg="1"/>
      <p:bldP spid="25" grpId="0" animBg="1"/>
      <p:bldP spid="2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1"/>
          <p:cNvSpPr/>
          <p:nvPr/>
        </p:nvSpPr>
        <p:spPr>
          <a:xfrm>
            <a:off x="2402006" y="190386"/>
            <a:ext cx="7151427" cy="9414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SituacaoContratacao </a:t>
            </a:r>
            <a:r>
              <a:rPr lang="pt-BR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(Fase 11)</a:t>
            </a:r>
          </a:p>
        </p:txBody>
      </p:sp>
      <p:sp>
        <p:nvSpPr>
          <p:cNvPr id="3" name="Retângulo Arredondado 2"/>
          <p:cNvSpPr/>
          <p:nvPr/>
        </p:nvSpPr>
        <p:spPr>
          <a:xfrm>
            <a:off x="271764" y="1759529"/>
            <a:ext cx="3415004" cy="727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Situação Lote</a:t>
            </a:r>
          </a:p>
        </p:txBody>
      </p:sp>
      <p:sp>
        <p:nvSpPr>
          <p:cNvPr id="4" name="Texto Explicativo em Seta para a Direita 3"/>
          <p:cNvSpPr/>
          <p:nvPr/>
        </p:nvSpPr>
        <p:spPr>
          <a:xfrm>
            <a:off x="271764" y="2801652"/>
            <a:ext cx="4254515" cy="1809871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AtaRegistroPrecos e</a:t>
            </a:r>
          </a:p>
          <a:p>
            <a:pPr algn="ctr"/>
            <a:r>
              <a:rPr lang="pt-BR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AdesaoAtaRegistroPrecos </a:t>
            </a:r>
          </a:p>
        </p:txBody>
      </p:sp>
      <p:sp>
        <p:nvSpPr>
          <p:cNvPr id="5" name="Retângulo Arredondado 4"/>
          <p:cNvSpPr/>
          <p:nvPr/>
        </p:nvSpPr>
        <p:spPr>
          <a:xfrm>
            <a:off x="4526279" y="3115043"/>
            <a:ext cx="6380452" cy="13878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LAV – Lote Ata Vigente</a:t>
            </a:r>
          </a:p>
          <a:p>
            <a:pPr marL="285750" indent="-285750">
              <a:buFontTx/>
              <a:buChar char="-"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LAF – Lote Ata Finalizada</a:t>
            </a:r>
            <a:r>
              <a:rPr lang="pt-BR" dirty="0"/>
              <a:t>(*)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o Explicativo em Seta para a Direita 6"/>
          <p:cNvSpPr/>
          <p:nvPr/>
        </p:nvSpPr>
        <p:spPr>
          <a:xfrm>
            <a:off x="271764" y="4944106"/>
            <a:ext cx="4314595" cy="1633193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Credenciamento </a:t>
            </a:r>
            <a:r>
              <a:rPr lang="pt-BR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ChamamentoPublico</a:t>
            </a:r>
            <a:endParaRPr lang="pt-BR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tângulo Arredondado 8"/>
          <p:cNvSpPr/>
          <p:nvPr/>
        </p:nvSpPr>
        <p:spPr>
          <a:xfrm>
            <a:off x="4586359" y="5189443"/>
            <a:ext cx="6320372" cy="13878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Situação Lotes:</a:t>
            </a:r>
          </a:p>
          <a:p>
            <a:pPr algn="ctr"/>
            <a:endParaRPr lang="pt-BR" dirty="0"/>
          </a:p>
          <a:p>
            <a:pPr marL="285750" indent="-285750">
              <a:buFontTx/>
              <a:buChar char="-"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LCR – Lote com Credenciamento Vigente</a:t>
            </a:r>
          </a:p>
          <a:p>
            <a:pPr marL="285750" indent="-285750">
              <a:buFontTx/>
              <a:buChar char="-"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LCF – Lote com Credenciamento Finalizado </a:t>
            </a:r>
            <a:r>
              <a:rPr lang="pt-BR" dirty="0"/>
              <a:t>(*)</a:t>
            </a:r>
          </a:p>
          <a:p>
            <a:pPr marL="285750" indent="-285750">
              <a:buFontTx/>
              <a:buChar char="-"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LDS – Lote Deserto (*)</a:t>
            </a:r>
          </a:p>
          <a:p>
            <a:pPr marL="285750" indent="-285750">
              <a:buFontTx/>
              <a:buChar char="-"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LFR – Lote Fracassado (*)</a:t>
            </a:r>
          </a:p>
          <a:p>
            <a:endParaRPr lang="pt-BR" dirty="0"/>
          </a:p>
          <a:p>
            <a:pPr marL="285750" indent="-285750">
              <a:buFontTx/>
              <a:buChar char="-"/>
            </a:pP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o Explicativo Retangular 7"/>
          <p:cNvSpPr/>
          <p:nvPr/>
        </p:nvSpPr>
        <p:spPr>
          <a:xfrm>
            <a:off x="5604091" y="1864066"/>
            <a:ext cx="5215128" cy="992891"/>
          </a:xfrm>
          <a:prstGeom prst="wedgeRectCallout">
            <a:avLst>
              <a:gd name="adj1" fmla="val 27500"/>
              <a:gd name="adj2" fmla="val -49078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(*) Situações finais. Nos casos de ARP e Credenciamento/Chamamento Público, enquanto a ata ou o credenciamento/chamamento estiverem válidos/vigentes, será preciso informar a situação dos lotes nas remessas.</a:t>
            </a:r>
          </a:p>
        </p:txBody>
      </p:sp>
    </p:spTree>
    <p:extLst>
      <p:ext uri="{BB962C8B-B14F-4D97-AF65-F5344CB8AC3E}">
        <p14:creationId xmlns:p14="http://schemas.microsoft.com/office/powerpoint/2010/main" val="395142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9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1"/>
          <p:cNvSpPr/>
          <p:nvPr/>
        </p:nvSpPr>
        <p:spPr>
          <a:xfrm>
            <a:off x="2402006" y="272682"/>
            <a:ext cx="7151427" cy="9414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solidFill>
                  <a:schemeClr val="bg1"/>
                </a:solidFill>
              </a:rPr>
              <a:t>SituacaoContratacao</a:t>
            </a:r>
            <a:r>
              <a:rPr lang="pt-BR" sz="2400" dirty="0"/>
              <a:t> </a:t>
            </a:r>
            <a:r>
              <a:rPr lang="pt-BR" sz="2400" dirty="0">
                <a:solidFill>
                  <a:srgbClr val="FFFF00"/>
                </a:solidFill>
              </a:rPr>
              <a:t>(Fase 11)</a:t>
            </a:r>
          </a:p>
        </p:txBody>
      </p:sp>
      <p:sp>
        <p:nvSpPr>
          <p:cNvPr id="3" name="Retângulo Arredondado 2"/>
          <p:cNvSpPr/>
          <p:nvPr/>
        </p:nvSpPr>
        <p:spPr>
          <a:xfrm>
            <a:off x="179778" y="1630591"/>
            <a:ext cx="3415004" cy="727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Situação</a:t>
            </a:r>
            <a:r>
              <a:rPr lang="pt-BR" dirty="0"/>
              <a:t> Instrumento Contratual</a:t>
            </a:r>
          </a:p>
        </p:txBody>
      </p:sp>
      <p:sp>
        <p:nvSpPr>
          <p:cNvPr id="4" name="Texto Explicativo em Seta para a Direita 3"/>
          <p:cNvSpPr/>
          <p:nvPr/>
        </p:nvSpPr>
        <p:spPr>
          <a:xfrm>
            <a:off x="179778" y="3149208"/>
            <a:ext cx="3622644" cy="1706127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65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InstrumentoContratual  e</a:t>
            </a:r>
          </a:p>
          <a:p>
            <a:pPr algn="ctr"/>
            <a:r>
              <a:rPr lang="pt-BR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Execucao</a:t>
            </a:r>
          </a:p>
        </p:txBody>
      </p:sp>
      <p:sp>
        <p:nvSpPr>
          <p:cNvPr id="5" name="Retângulo Arredondado 4"/>
          <p:cNvSpPr/>
          <p:nvPr/>
        </p:nvSpPr>
        <p:spPr>
          <a:xfrm>
            <a:off x="3802422" y="2295334"/>
            <a:ext cx="7472130" cy="29951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/>
              <a:t>Instrumentos Contratuais poderão ter as situações:</a:t>
            </a:r>
          </a:p>
          <a:p>
            <a:pPr algn="ctr"/>
            <a:endParaRPr lang="pt-BR" sz="1600" dirty="0"/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ICP – Instrumento Contratual Publicado 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ICR – Instrumento Contratual Revogado </a:t>
            </a:r>
            <a:r>
              <a:rPr lang="pt-BR" sz="1600" dirty="0"/>
              <a:t>(*)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ICA – Instrumento Contratual Anulado </a:t>
            </a:r>
            <a:r>
              <a:rPr lang="pt-BR" sz="1600" dirty="0"/>
              <a:t>(*)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ICS – Instrumento Contratual Suspenso 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RSC – Rescisão Contratual (*)</a:t>
            </a:r>
          </a:p>
          <a:p>
            <a:pPr marL="285750" indent="-285750">
              <a:buFontTx/>
              <a:buChar char="-"/>
            </a:pP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ICE – Instrumento Contratual em Execução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IES – Instrumento Contratual com Execução Suspensa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ICF – Instrumento Contratual Finalizado (*)</a:t>
            </a:r>
          </a:p>
        </p:txBody>
      </p:sp>
      <p:sp>
        <p:nvSpPr>
          <p:cNvPr id="8" name="Texto Explicativo Retangular 7"/>
          <p:cNvSpPr/>
          <p:nvPr/>
        </p:nvSpPr>
        <p:spPr>
          <a:xfrm>
            <a:off x="3802422" y="5576009"/>
            <a:ext cx="6413662" cy="1009309"/>
          </a:xfrm>
          <a:prstGeom prst="wedgeRectCallout">
            <a:avLst>
              <a:gd name="adj1" fmla="val 28649"/>
              <a:gd name="adj2" fmla="val -7734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(*) Situações finais, que não serão mais informadas nas remessas seguintes.  As situações ICR, ICA, ICS, RSC e IES requerem que seja enviada a Fase 12 – Ocorrências</a:t>
            </a:r>
            <a:br>
              <a:rPr lang="pt-BR" sz="1200" dirty="0">
                <a:solidFill>
                  <a:schemeClr val="tx1"/>
                </a:solidFill>
              </a:rPr>
            </a:br>
            <a:r>
              <a:rPr lang="pt-BR" sz="1200" dirty="0">
                <a:solidFill>
                  <a:schemeClr val="tx1"/>
                </a:solidFill>
              </a:rPr>
              <a:t>As situações ICF e RSC, ainda que finais, permitem o envio de informações das fases 3 e 4 por até 6 meses após sua primeira ocorrência, mantendo a mesma situação. </a:t>
            </a:r>
          </a:p>
        </p:txBody>
      </p:sp>
    </p:spTree>
    <p:extLst>
      <p:ext uri="{BB962C8B-B14F-4D97-AF65-F5344CB8AC3E}">
        <p14:creationId xmlns:p14="http://schemas.microsoft.com/office/powerpoint/2010/main" val="21811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28F0B-6BD7-6BDC-F92E-C2BA45DE4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1">
            <a:extLst>
              <a:ext uri="{FF2B5EF4-FFF2-40B4-BE49-F238E27FC236}">
                <a16:creationId xmlns:a16="http://schemas.microsoft.com/office/drawing/2014/main" id="{6ECACE2A-1BBE-7733-5E78-FBB81E3E517C}"/>
              </a:ext>
            </a:extLst>
          </p:cNvPr>
          <p:cNvSpPr/>
          <p:nvPr/>
        </p:nvSpPr>
        <p:spPr>
          <a:xfrm>
            <a:off x="2402006" y="327546"/>
            <a:ext cx="7151427" cy="9414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err="1">
                <a:solidFill>
                  <a:schemeClr val="bg1"/>
                </a:solidFill>
              </a:rPr>
              <a:t>SituacaoContratacao</a:t>
            </a:r>
            <a:r>
              <a:rPr lang="pt-BR" sz="2400" dirty="0"/>
              <a:t> </a:t>
            </a:r>
            <a:r>
              <a:rPr lang="pt-BR" sz="2400" dirty="0">
                <a:solidFill>
                  <a:srgbClr val="FFFF00"/>
                </a:solidFill>
              </a:rPr>
              <a:t>(Fase 11)</a:t>
            </a:r>
          </a:p>
        </p:txBody>
      </p:sp>
      <p:sp>
        <p:nvSpPr>
          <p:cNvPr id="3" name="Retângulo Arredondado 2">
            <a:extLst>
              <a:ext uri="{FF2B5EF4-FFF2-40B4-BE49-F238E27FC236}">
                <a16:creationId xmlns:a16="http://schemas.microsoft.com/office/drawing/2014/main" id="{E5332F40-CE1F-2128-EF70-08BABF25894E}"/>
              </a:ext>
            </a:extLst>
          </p:cNvPr>
          <p:cNvSpPr/>
          <p:nvPr/>
        </p:nvSpPr>
        <p:spPr>
          <a:xfrm>
            <a:off x="179778" y="1574645"/>
            <a:ext cx="3415004" cy="727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Situação Obra</a:t>
            </a:r>
            <a:endParaRPr lang="pt-BR" dirty="0"/>
          </a:p>
        </p:txBody>
      </p:sp>
      <p:sp>
        <p:nvSpPr>
          <p:cNvPr id="4" name="Texto Explicativo em Seta para a Direita 3">
            <a:extLst>
              <a:ext uri="{FF2B5EF4-FFF2-40B4-BE49-F238E27FC236}">
                <a16:creationId xmlns:a16="http://schemas.microsoft.com/office/drawing/2014/main" id="{5CD432AC-B6AC-573F-9794-5D2C1C0D66F2}"/>
              </a:ext>
            </a:extLst>
          </p:cNvPr>
          <p:cNvSpPr/>
          <p:nvPr/>
        </p:nvSpPr>
        <p:spPr>
          <a:xfrm>
            <a:off x="179778" y="3010869"/>
            <a:ext cx="3935022" cy="1706127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65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/>
              <a:t>InstrumentoContratual</a:t>
            </a:r>
            <a:r>
              <a:rPr lang="pt-BR" dirty="0"/>
              <a:t> e Execução</a:t>
            </a:r>
          </a:p>
          <a:p>
            <a:pPr algn="ctr"/>
            <a:r>
              <a:rPr lang="pt-BR" dirty="0" err="1"/>
              <a:t>ObraParalisadaInterrompida</a:t>
            </a:r>
            <a:endParaRPr lang="pt-BR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tângulo Arredondado 4">
            <a:extLst>
              <a:ext uri="{FF2B5EF4-FFF2-40B4-BE49-F238E27FC236}">
                <a16:creationId xmlns:a16="http://schemas.microsoft.com/office/drawing/2014/main" id="{E242286F-E4F4-3347-635F-25EC08437B61}"/>
              </a:ext>
            </a:extLst>
          </p:cNvPr>
          <p:cNvSpPr/>
          <p:nvPr/>
        </p:nvSpPr>
        <p:spPr>
          <a:xfrm>
            <a:off x="4114800" y="2143181"/>
            <a:ext cx="7472130" cy="32060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Obras poderão ter as situações:</a:t>
            </a:r>
          </a:p>
          <a:p>
            <a:pPr algn="ctr"/>
            <a:endParaRPr lang="pt-BR" sz="2000" dirty="0"/>
          </a:p>
          <a:p>
            <a:r>
              <a:rPr lang="pt-BR" dirty="0"/>
              <a:t>- ONI    -	Obra não Iniciada</a:t>
            </a:r>
          </a:p>
          <a:p>
            <a:r>
              <a:rPr lang="pt-BR" dirty="0"/>
              <a:t>- OEX   -	Obra em Execução</a:t>
            </a:r>
          </a:p>
          <a:p>
            <a:r>
              <a:rPr lang="pt-BR" dirty="0"/>
              <a:t>- OPA   -	Obra Paralisada</a:t>
            </a:r>
          </a:p>
          <a:p>
            <a:r>
              <a:rPr lang="pt-BR" dirty="0"/>
              <a:t>- OIN    -	Obra Interrompida</a:t>
            </a:r>
          </a:p>
          <a:p>
            <a:r>
              <a:rPr lang="pt-BR" dirty="0"/>
              <a:t>- ORE* -	Obra Retomada</a:t>
            </a:r>
          </a:p>
          <a:p>
            <a:r>
              <a:rPr lang="pt-BR" dirty="0"/>
              <a:t>- ODE* -	Obra com Desistência</a:t>
            </a:r>
          </a:p>
          <a:p>
            <a:r>
              <a:rPr lang="pt-BR" dirty="0"/>
              <a:t>- OCN  -	Obra Concluída e não Recebida</a:t>
            </a:r>
          </a:p>
          <a:p>
            <a:r>
              <a:rPr lang="pt-BR" dirty="0"/>
              <a:t>- ORP   -	Obra Concluída e Recebida Provisoriamente</a:t>
            </a:r>
          </a:p>
          <a:p>
            <a:r>
              <a:rPr lang="pt-BR" dirty="0"/>
              <a:t>- ORD* -	Obra Concluída e Recebida Definitivamente</a:t>
            </a: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o Explicativo Retangular 7">
            <a:extLst>
              <a:ext uri="{FF2B5EF4-FFF2-40B4-BE49-F238E27FC236}">
                <a16:creationId xmlns:a16="http://schemas.microsoft.com/office/drawing/2014/main" id="{72B73D1C-29E9-3628-8BAF-A97D935379B1}"/>
              </a:ext>
            </a:extLst>
          </p:cNvPr>
          <p:cNvSpPr/>
          <p:nvPr/>
        </p:nvSpPr>
        <p:spPr>
          <a:xfrm>
            <a:off x="1887280" y="5596073"/>
            <a:ext cx="3234090" cy="649280"/>
          </a:xfrm>
          <a:prstGeom prst="wedgeRectCallout">
            <a:avLst>
              <a:gd name="adj1" fmla="val 27769"/>
              <a:gd name="adj2" fmla="val -9521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(*) Situações finais, que não serão mais informadas nas remessas seguintes.  </a:t>
            </a:r>
          </a:p>
        </p:txBody>
      </p:sp>
      <p:sp>
        <p:nvSpPr>
          <p:cNvPr id="9" name="Texto Explicativo Retangular 7">
            <a:extLst>
              <a:ext uri="{FF2B5EF4-FFF2-40B4-BE49-F238E27FC236}">
                <a16:creationId xmlns:a16="http://schemas.microsoft.com/office/drawing/2014/main" id="{AF182F56-39B9-C382-1533-C279FFC850C1}"/>
              </a:ext>
            </a:extLst>
          </p:cNvPr>
          <p:cNvSpPr/>
          <p:nvPr/>
        </p:nvSpPr>
        <p:spPr>
          <a:xfrm>
            <a:off x="6371802" y="5596073"/>
            <a:ext cx="5215128" cy="992891"/>
          </a:xfrm>
          <a:prstGeom prst="wedgeRectCallout">
            <a:avLst>
              <a:gd name="adj1" fmla="val 27500"/>
              <a:gd name="adj2" fmla="val -49078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 err="1">
                <a:solidFill>
                  <a:schemeClr val="tx1"/>
                </a:solidFill>
              </a:rPr>
              <a:t>SituacaoObra</a:t>
            </a:r>
            <a:r>
              <a:rPr lang="pt-BR" sz="1050" dirty="0">
                <a:solidFill>
                  <a:schemeClr val="tx1"/>
                </a:solidFill>
              </a:rPr>
              <a:t>: estrutura exigível apenas para Obras e Serviços de Engenharia, com </a:t>
            </a:r>
            <a:r>
              <a:rPr lang="pt-BR" sz="1050" dirty="0" err="1">
                <a:solidFill>
                  <a:schemeClr val="tx1"/>
                </a:solidFill>
              </a:rPr>
              <a:t>SubTipoEngenharia</a:t>
            </a:r>
            <a:r>
              <a:rPr lang="pt-BR" sz="1050" dirty="0">
                <a:solidFill>
                  <a:schemeClr val="tx1"/>
                </a:solidFill>
              </a:rPr>
              <a:t> = 01 ou 02 (obra comum ou especial). Deve ser informada a partir do envio do Instrumento Contratual (Fase 3) para as contratações cadastradas a partir de maio de 2026, e a partir do envio da estrutura </a:t>
            </a:r>
            <a:r>
              <a:rPr lang="pt-BR" sz="1050" dirty="0" err="1">
                <a:solidFill>
                  <a:schemeClr val="tx1"/>
                </a:solidFill>
              </a:rPr>
              <a:t>ObraParalisadaInterrompida</a:t>
            </a:r>
            <a:r>
              <a:rPr lang="pt-BR" sz="1050" dirty="0">
                <a:solidFill>
                  <a:schemeClr val="tx1"/>
                </a:solidFill>
              </a:rPr>
              <a:t>, para as contratações cadastradas com natureza 21 – Obras paralisadas ou interrompidas.</a:t>
            </a:r>
          </a:p>
        </p:txBody>
      </p:sp>
    </p:spTree>
    <p:extLst>
      <p:ext uri="{BB962C8B-B14F-4D97-AF65-F5344CB8AC3E}">
        <p14:creationId xmlns:p14="http://schemas.microsoft.com/office/powerpoint/2010/main" val="46536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6">
            <a:extLst>
              <a:ext uri="{FF2B5EF4-FFF2-40B4-BE49-F238E27FC236}">
                <a16:creationId xmlns:a16="http://schemas.microsoft.com/office/drawing/2014/main" id="{F8F57439-8691-485D-A243-FBEEA1BA1969}"/>
              </a:ext>
            </a:extLst>
          </p:cNvPr>
          <p:cNvSpPr/>
          <p:nvPr/>
        </p:nvSpPr>
        <p:spPr>
          <a:xfrm>
            <a:off x="6327695" y="2978662"/>
            <a:ext cx="2549605" cy="641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InstrumentoContratual </a:t>
            </a:r>
            <a:r>
              <a:rPr lang="pt-BR" dirty="0">
                <a:solidFill>
                  <a:srgbClr val="FFFF00"/>
                </a:solidFill>
              </a:rPr>
              <a:t>(Fase 3)</a:t>
            </a:r>
          </a:p>
        </p:txBody>
      </p:sp>
      <p:sp>
        <p:nvSpPr>
          <p:cNvPr id="3" name="Retângulo Arredondado 7">
            <a:extLst>
              <a:ext uri="{FF2B5EF4-FFF2-40B4-BE49-F238E27FC236}">
                <a16:creationId xmlns:a16="http://schemas.microsoft.com/office/drawing/2014/main" id="{3A84A081-7512-43F3-8B55-3FB459D88AF4}"/>
              </a:ext>
            </a:extLst>
          </p:cNvPr>
          <p:cNvSpPr/>
          <p:nvPr/>
        </p:nvSpPr>
        <p:spPr>
          <a:xfrm>
            <a:off x="9628823" y="2978662"/>
            <a:ext cx="1624163" cy="641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Execucao </a:t>
            </a:r>
            <a:r>
              <a:rPr lang="pt-BR" dirty="0">
                <a:solidFill>
                  <a:srgbClr val="FFFF00"/>
                </a:solidFill>
              </a:rPr>
              <a:t>(Fase 4)</a:t>
            </a:r>
          </a:p>
        </p:txBody>
      </p:sp>
      <p:sp>
        <p:nvSpPr>
          <p:cNvPr id="4" name="Texto Explicativo em Seta para a Direita 8">
            <a:extLst>
              <a:ext uri="{FF2B5EF4-FFF2-40B4-BE49-F238E27FC236}">
                <a16:creationId xmlns:a16="http://schemas.microsoft.com/office/drawing/2014/main" id="{58B9288A-B7B7-4C65-BB51-27377E99542A}"/>
              </a:ext>
            </a:extLst>
          </p:cNvPr>
          <p:cNvSpPr/>
          <p:nvPr/>
        </p:nvSpPr>
        <p:spPr>
          <a:xfrm>
            <a:off x="528550" y="2804311"/>
            <a:ext cx="2434406" cy="1004553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Contratação Direta</a:t>
            </a:r>
          </a:p>
        </p:txBody>
      </p:sp>
      <p:sp>
        <p:nvSpPr>
          <p:cNvPr id="5" name="Retângulo Arredondado 9">
            <a:extLst>
              <a:ext uri="{FF2B5EF4-FFF2-40B4-BE49-F238E27FC236}">
                <a16:creationId xmlns:a16="http://schemas.microsoft.com/office/drawing/2014/main" id="{E40FAA6A-B283-4BE4-A74A-FE904E41093A}"/>
              </a:ext>
            </a:extLst>
          </p:cNvPr>
          <p:cNvSpPr/>
          <p:nvPr/>
        </p:nvSpPr>
        <p:spPr>
          <a:xfrm>
            <a:off x="2999399" y="2849385"/>
            <a:ext cx="2166773" cy="9144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ContratacaoDireta </a:t>
            </a:r>
            <a:r>
              <a:rPr lang="pt-BR" dirty="0">
                <a:solidFill>
                  <a:srgbClr val="FFFF00"/>
                </a:solidFill>
              </a:rPr>
              <a:t>(Fase 5)</a:t>
            </a:r>
          </a:p>
        </p:txBody>
      </p:sp>
      <p:sp>
        <p:nvSpPr>
          <p:cNvPr id="6" name="Texto Explicativo Retangular 14">
            <a:extLst>
              <a:ext uri="{FF2B5EF4-FFF2-40B4-BE49-F238E27FC236}">
                <a16:creationId xmlns:a16="http://schemas.microsoft.com/office/drawing/2014/main" id="{45221A19-977C-4923-9EC4-10F97D49CA49}"/>
              </a:ext>
            </a:extLst>
          </p:cNvPr>
          <p:cNvSpPr/>
          <p:nvPr/>
        </p:nvSpPr>
        <p:spPr>
          <a:xfrm>
            <a:off x="9628823" y="2113416"/>
            <a:ext cx="1453238" cy="611103"/>
          </a:xfrm>
          <a:prstGeom prst="wedgeRectCallout">
            <a:avLst>
              <a:gd name="adj1" fmla="val -17500"/>
              <a:gd name="adj2" fmla="val 8602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Ateste/Medição e Pagamento</a:t>
            </a:r>
          </a:p>
        </p:txBody>
      </p:sp>
      <p:sp>
        <p:nvSpPr>
          <p:cNvPr id="7" name="Texto Explicativo Retangular 18">
            <a:extLst>
              <a:ext uri="{FF2B5EF4-FFF2-40B4-BE49-F238E27FC236}">
                <a16:creationId xmlns:a16="http://schemas.microsoft.com/office/drawing/2014/main" id="{E83F9413-C49D-4361-85D1-270259C30055}"/>
              </a:ext>
            </a:extLst>
          </p:cNvPr>
          <p:cNvSpPr/>
          <p:nvPr/>
        </p:nvSpPr>
        <p:spPr>
          <a:xfrm>
            <a:off x="2999399" y="2113416"/>
            <a:ext cx="2008329" cy="543875"/>
          </a:xfrm>
          <a:prstGeom prst="wedgeRectCallout">
            <a:avLst>
              <a:gd name="adj1" fmla="val -17220"/>
              <a:gd name="adj2" fmla="val 86689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Autorização da contratação</a:t>
            </a:r>
          </a:p>
        </p:txBody>
      </p: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3BC2D22D-DB01-45EB-B3E0-91FCA6686EEF}"/>
              </a:ext>
            </a:extLst>
          </p:cNvPr>
          <p:cNvCxnSpPr>
            <a:cxnSpLocks/>
            <a:stCxn id="2" idx="3"/>
            <a:endCxn id="3" idx="1"/>
          </p:cNvCxnSpPr>
          <p:nvPr/>
        </p:nvCxnSpPr>
        <p:spPr>
          <a:xfrm>
            <a:off x="8877300" y="3299230"/>
            <a:ext cx="751523" cy="0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>
            <a:extLst>
              <a:ext uri="{FF2B5EF4-FFF2-40B4-BE49-F238E27FC236}">
                <a16:creationId xmlns:a16="http://schemas.microsoft.com/office/drawing/2014/main" id="{8265D08D-4C60-4E97-9C3B-6CC465A91B78}"/>
              </a:ext>
            </a:extLst>
          </p:cNvPr>
          <p:cNvCxnSpPr>
            <a:cxnSpLocks/>
            <a:stCxn id="5" idx="3"/>
            <a:endCxn id="2" idx="1"/>
          </p:cNvCxnSpPr>
          <p:nvPr/>
        </p:nvCxnSpPr>
        <p:spPr>
          <a:xfrm flipV="1">
            <a:off x="5166172" y="3299230"/>
            <a:ext cx="1161523" cy="7358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Arredondado 15">
            <a:extLst>
              <a:ext uri="{FF2B5EF4-FFF2-40B4-BE49-F238E27FC236}">
                <a16:creationId xmlns:a16="http://schemas.microsoft.com/office/drawing/2014/main" id="{FEB4731C-5117-48C3-87EB-4717E078641D}"/>
              </a:ext>
            </a:extLst>
          </p:cNvPr>
          <p:cNvSpPr/>
          <p:nvPr/>
        </p:nvSpPr>
        <p:spPr>
          <a:xfrm>
            <a:off x="2926915" y="4635818"/>
            <a:ext cx="2166773" cy="914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AtaRegistroPrecos </a:t>
            </a:r>
            <a:r>
              <a:rPr lang="pt-BR" dirty="0">
                <a:solidFill>
                  <a:srgbClr val="FFFF00"/>
                </a:solidFill>
              </a:rPr>
              <a:t>(Fase 6)</a:t>
            </a:r>
          </a:p>
        </p:txBody>
      </p:sp>
      <p:sp>
        <p:nvSpPr>
          <p:cNvPr id="11" name="Texto Explicativo Retangular 18">
            <a:extLst>
              <a:ext uri="{FF2B5EF4-FFF2-40B4-BE49-F238E27FC236}">
                <a16:creationId xmlns:a16="http://schemas.microsoft.com/office/drawing/2014/main" id="{BFFDB3EB-541A-42C0-AA7F-E60E21FBB9C0}"/>
              </a:ext>
            </a:extLst>
          </p:cNvPr>
          <p:cNvSpPr/>
          <p:nvPr/>
        </p:nvSpPr>
        <p:spPr>
          <a:xfrm>
            <a:off x="2923687" y="5728851"/>
            <a:ext cx="1159098" cy="543933"/>
          </a:xfrm>
          <a:prstGeom prst="wedgeRectCallout">
            <a:avLst>
              <a:gd name="adj1" fmla="val -23056"/>
              <a:gd name="adj2" fmla="val -8063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Publicação da ARP</a:t>
            </a:r>
          </a:p>
        </p:txBody>
      </p:sp>
      <p:cxnSp>
        <p:nvCxnSpPr>
          <p:cNvPr id="12" name="Conector Angulado 43">
            <a:extLst>
              <a:ext uri="{FF2B5EF4-FFF2-40B4-BE49-F238E27FC236}">
                <a16:creationId xmlns:a16="http://schemas.microsoft.com/office/drawing/2014/main" id="{84E6AD80-7E07-4226-8FE2-E30335DE865E}"/>
              </a:ext>
            </a:extLst>
          </p:cNvPr>
          <p:cNvCxnSpPr>
            <a:cxnSpLocks/>
            <a:stCxn id="10" idx="3"/>
            <a:endCxn id="2" idx="2"/>
          </p:cNvCxnSpPr>
          <p:nvPr/>
        </p:nvCxnSpPr>
        <p:spPr>
          <a:xfrm flipV="1">
            <a:off x="5093688" y="3619798"/>
            <a:ext cx="2508810" cy="1473223"/>
          </a:xfrm>
          <a:prstGeom prst="bentConnector2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4E17219F-C55D-44CF-B01B-9238E47523F6}"/>
              </a:ext>
            </a:extLst>
          </p:cNvPr>
          <p:cNvCxnSpPr>
            <a:cxnSpLocks/>
          </p:cNvCxnSpPr>
          <p:nvPr/>
        </p:nvCxnSpPr>
        <p:spPr>
          <a:xfrm>
            <a:off x="4050365" y="3763791"/>
            <a:ext cx="0" cy="874283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B4403A5-3FC7-42CF-BB67-3E35973C4A40}"/>
              </a:ext>
            </a:extLst>
          </p:cNvPr>
          <p:cNvSpPr txBox="1"/>
          <p:nvPr/>
        </p:nvSpPr>
        <p:spPr>
          <a:xfrm>
            <a:off x="457200" y="367870"/>
            <a:ext cx="98052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5598"/>
                </a:solidFill>
              </a:rPr>
              <a:t>Fluxos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solidFill>
                  <a:srgbClr val="005598"/>
                </a:solidFill>
              </a:rPr>
              <a:t>por fases do CidadES Contratação</a:t>
            </a:r>
          </a:p>
        </p:txBody>
      </p:sp>
      <p:sp>
        <p:nvSpPr>
          <p:cNvPr id="16" name="Texto Explicativo Retangular 13">
            <a:extLst>
              <a:ext uri="{FF2B5EF4-FFF2-40B4-BE49-F238E27FC236}">
                <a16:creationId xmlns:a16="http://schemas.microsoft.com/office/drawing/2014/main" id="{F0958984-10C8-49E8-89A9-F561C51225DB}"/>
              </a:ext>
            </a:extLst>
          </p:cNvPr>
          <p:cNvSpPr/>
          <p:nvPr/>
        </p:nvSpPr>
        <p:spPr>
          <a:xfrm>
            <a:off x="6327695" y="2113416"/>
            <a:ext cx="1810845" cy="634202"/>
          </a:xfrm>
          <a:prstGeom prst="wedgeRectCallout">
            <a:avLst>
              <a:gd name="adj1" fmla="val -17500"/>
              <a:gd name="adj2" fmla="val 8602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Publicação Instrumento Contratual/Data de emissão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1614183-3FFA-7C31-3E1D-F2049E584E0D}"/>
              </a:ext>
            </a:extLst>
          </p:cNvPr>
          <p:cNvSpPr txBox="1"/>
          <p:nvPr/>
        </p:nvSpPr>
        <p:spPr>
          <a:xfrm>
            <a:off x="457200" y="2130201"/>
            <a:ext cx="2434406" cy="531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000" b="1" dirty="0">
                <a:solidFill>
                  <a:schemeClr val="tx1"/>
                </a:solidFill>
              </a:rPr>
              <a:t>Naturezas: 9 – Dispensa de licitação</a:t>
            </a:r>
          </a:p>
          <a:p>
            <a:pPr>
              <a:lnSpc>
                <a:spcPct val="150000"/>
              </a:lnSpc>
            </a:pPr>
            <a:r>
              <a:rPr lang="pt-BR" sz="1000" b="1" dirty="0"/>
              <a:t>e</a:t>
            </a:r>
            <a:r>
              <a:rPr lang="pt-BR" sz="1000" b="1" dirty="0">
                <a:solidFill>
                  <a:schemeClr val="tx1"/>
                </a:solidFill>
              </a:rPr>
              <a:t> 10 – Inexigibilidade de licitação</a:t>
            </a: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8BBD7A0F-7B58-05D7-3F51-646B4E1525C2}"/>
              </a:ext>
            </a:extLst>
          </p:cNvPr>
          <p:cNvSpPr txBox="1"/>
          <p:nvPr/>
        </p:nvSpPr>
        <p:spPr>
          <a:xfrm>
            <a:off x="4010301" y="4133423"/>
            <a:ext cx="16241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b="1" dirty="0">
                <a:solidFill>
                  <a:schemeClr val="tx1"/>
                </a:solidFill>
              </a:rPr>
              <a:t>RegistroPrecos = ‘S’</a:t>
            </a:r>
          </a:p>
        </p:txBody>
      </p:sp>
    </p:spTree>
    <p:extLst>
      <p:ext uri="{BB962C8B-B14F-4D97-AF65-F5344CB8AC3E}">
        <p14:creationId xmlns:p14="http://schemas.microsoft.com/office/powerpoint/2010/main" val="1368521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Explicativo em Seta para a Direita 3">
            <a:extLst>
              <a:ext uri="{FF2B5EF4-FFF2-40B4-BE49-F238E27FC236}">
                <a16:creationId xmlns:a16="http://schemas.microsoft.com/office/drawing/2014/main" id="{F13F1C9A-E9F7-4797-97F6-F92B34450061}"/>
              </a:ext>
            </a:extLst>
          </p:cNvPr>
          <p:cNvSpPr/>
          <p:nvPr/>
        </p:nvSpPr>
        <p:spPr>
          <a:xfrm>
            <a:off x="317499" y="2363103"/>
            <a:ext cx="2402577" cy="1004553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Adesão à ARP</a:t>
            </a:r>
          </a:p>
        </p:txBody>
      </p:sp>
      <p:sp>
        <p:nvSpPr>
          <p:cNvPr id="3" name="Retângulo Arredondado 4">
            <a:extLst>
              <a:ext uri="{FF2B5EF4-FFF2-40B4-BE49-F238E27FC236}">
                <a16:creationId xmlns:a16="http://schemas.microsoft.com/office/drawing/2014/main" id="{62E3EA07-63D1-4F37-8F31-CC909C8BBCEF}"/>
              </a:ext>
            </a:extLst>
          </p:cNvPr>
          <p:cNvSpPr/>
          <p:nvPr/>
        </p:nvSpPr>
        <p:spPr>
          <a:xfrm>
            <a:off x="2720577" y="2408176"/>
            <a:ext cx="2856728" cy="9144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AdesaoAtaRegistroPrecos </a:t>
            </a:r>
            <a:r>
              <a:rPr lang="pt-BR" dirty="0">
                <a:solidFill>
                  <a:srgbClr val="FFFF00"/>
                </a:solidFill>
              </a:rPr>
              <a:t>(Fase 8)</a:t>
            </a:r>
          </a:p>
        </p:txBody>
      </p:sp>
      <p:sp>
        <p:nvSpPr>
          <p:cNvPr id="4" name="Retângulo Arredondado 6">
            <a:extLst>
              <a:ext uri="{FF2B5EF4-FFF2-40B4-BE49-F238E27FC236}">
                <a16:creationId xmlns:a16="http://schemas.microsoft.com/office/drawing/2014/main" id="{866861D0-6CB7-4516-814F-E1A6E86E7268}"/>
              </a:ext>
            </a:extLst>
          </p:cNvPr>
          <p:cNvSpPr/>
          <p:nvPr/>
        </p:nvSpPr>
        <p:spPr>
          <a:xfrm>
            <a:off x="7241417" y="3594775"/>
            <a:ext cx="2560565" cy="641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InstrumentoContratual </a:t>
            </a:r>
            <a:r>
              <a:rPr lang="pt-BR" dirty="0">
                <a:solidFill>
                  <a:srgbClr val="FFFF00"/>
                </a:solidFill>
              </a:rPr>
              <a:t>(Fase 3)</a:t>
            </a:r>
          </a:p>
        </p:txBody>
      </p:sp>
      <p:sp>
        <p:nvSpPr>
          <p:cNvPr id="5" name="Retângulo Arredondado 7">
            <a:extLst>
              <a:ext uri="{FF2B5EF4-FFF2-40B4-BE49-F238E27FC236}">
                <a16:creationId xmlns:a16="http://schemas.microsoft.com/office/drawing/2014/main" id="{8CD9EAC7-F33A-4C72-9F0B-C28E9237A1E9}"/>
              </a:ext>
            </a:extLst>
          </p:cNvPr>
          <p:cNvSpPr/>
          <p:nvPr/>
        </p:nvSpPr>
        <p:spPr>
          <a:xfrm>
            <a:off x="10413955" y="3590635"/>
            <a:ext cx="1624163" cy="641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Execucao </a:t>
            </a:r>
            <a:r>
              <a:rPr lang="pt-BR" dirty="0">
                <a:solidFill>
                  <a:srgbClr val="FFFF00"/>
                </a:solidFill>
              </a:rPr>
              <a:t>(Fase 4)</a:t>
            </a:r>
          </a:p>
        </p:txBody>
      </p:sp>
      <p:sp>
        <p:nvSpPr>
          <p:cNvPr id="6" name="Texto Explicativo Retangular 11">
            <a:extLst>
              <a:ext uri="{FF2B5EF4-FFF2-40B4-BE49-F238E27FC236}">
                <a16:creationId xmlns:a16="http://schemas.microsoft.com/office/drawing/2014/main" id="{7AD44882-681E-4272-93BE-38E89AF12E9E}"/>
              </a:ext>
            </a:extLst>
          </p:cNvPr>
          <p:cNvSpPr/>
          <p:nvPr/>
        </p:nvSpPr>
        <p:spPr>
          <a:xfrm>
            <a:off x="2720074" y="1671075"/>
            <a:ext cx="1367293" cy="531812"/>
          </a:xfrm>
          <a:prstGeom prst="wedgeRectCallout">
            <a:avLst>
              <a:gd name="adj1" fmla="val -17500"/>
              <a:gd name="adj2" fmla="val 86029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Autorização da Adesão à ARP</a:t>
            </a:r>
          </a:p>
        </p:txBody>
      </p:sp>
      <p:sp>
        <p:nvSpPr>
          <p:cNvPr id="7" name="Texto Explicativo Retangular 13">
            <a:extLst>
              <a:ext uri="{FF2B5EF4-FFF2-40B4-BE49-F238E27FC236}">
                <a16:creationId xmlns:a16="http://schemas.microsoft.com/office/drawing/2014/main" id="{EA6DEC56-CE6C-4CC2-8744-5CE6E29883DE}"/>
              </a:ext>
            </a:extLst>
          </p:cNvPr>
          <p:cNvSpPr/>
          <p:nvPr/>
        </p:nvSpPr>
        <p:spPr>
          <a:xfrm>
            <a:off x="8683529" y="2770205"/>
            <a:ext cx="1806451" cy="610804"/>
          </a:xfrm>
          <a:prstGeom prst="wedgeRectCallout">
            <a:avLst>
              <a:gd name="adj1" fmla="val -17500"/>
              <a:gd name="adj2" fmla="val 8602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Publicação Instrumento Contratual/Data de emissão</a:t>
            </a:r>
          </a:p>
        </p:txBody>
      </p:sp>
      <p:sp>
        <p:nvSpPr>
          <p:cNvPr id="8" name="Texto Explicativo Retangular 14">
            <a:extLst>
              <a:ext uri="{FF2B5EF4-FFF2-40B4-BE49-F238E27FC236}">
                <a16:creationId xmlns:a16="http://schemas.microsoft.com/office/drawing/2014/main" id="{544969A2-6F6B-4F34-B602-32A029B8D13F}"/>
              </a:ext>
            </a:extLst>
          </p:cNvPr>
          <p:cNvSpPr/>
          <p:nvPr/>
        </p:nvSpPr>
        <p:spPr>
          <a:xfrm>
            <a:off x="10651809" y="2775784"/>
            <a:ext cx="1453238" cy="610804"/>
          </a:xfrm>
          <a:prstGeom prst="wedgeRectCallout">
            <a:avLst>
              <a:gd name="adj1" fmla="val -17500"/>
              <a:gd name="adj2" fmla="val 8602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Ateste/Medição e Pagamento</a:t>
            </a:r>
          </a:p>
        </p:txBody>
      </p:sp>
      <p:cxnSp>
        <p:nvCxnSpPr>
          <p:cNvPr id="9" name="Conector Angulado 30">
            <a:extLst>
              <a:ext uri="{FF2B5EF4-FFF2-40B4-BE49-F238E27FC236}">
                <a16:creationId xmlns:a16="http://schemas.microsoft.com/office/drawing/2014/main" id="{AF884BA0-0724-472C-933C-AD134A01DC1F}"/>
              </a:ext>
            </a:extLst>
          </p:cNvPr>
          <p:cNvCxnSpPr>
            <a:cxnSpLocks/>
            <a:stCxn id="3" idx="3"/>
            <a:endCxn id="4" idx="0"/>
          </p:cNvCxnSpPr>
          <p:nvPr/>
        </p:nvCxnSpPr>
        <p:spPr>
          <a:xfrm>
            <a:off x="5577305" y="2865379"/>
            <a:ext cx="2944395" cy="729396"/>
          </a:xfrm>
          <a:prstGeom prst="bentConnector2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3792F351-341D-4215-81E9-C3F4514ABAAE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9801982" y="3911203"/>
            <a:ext cx="611973" cy="272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 Explicativo em Seta para a Direita 38">
            <a:extLst>
              <a:ext uri="{FF2B5EF4-FFF2-40B4-BE49-F238E27FC236}">
                <a16:creationId xmlns:a16="http://schemas.microsoft.com/office/drawing/2014/main" id="{1DEE5AB8-1525-44E1-B60D-173B3218AF32}"/>
              </a:ext>
            </a:extLst>
          </p:cNvPr>
          <p:cNvSpPr/>
          <p:nvPr/>
        </p:nvSpPr>
        <p:spPr>
          <a:xfrm>
            <a:off x="317498" y="4368993"/>
            <a:ext cx="2402577" cy="1004553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Credenciamento/ Chamamento Público</a:t>
            </a:r>
          </a:p>
        </p:txBody>
      </p:sp>
      <p:sp>
        <p:nvSpPr>
          <p:cNvPr id="12" name="Retângulo Arredondado 40">
            <a:extLst>
              <a:ext uri="{FF2B5EF4-FFF2-40B4-BE49-F238E27FC236}">
                <a16:creationId xmlns:a16="http://schemas.microsoft.com/office/drawing/2014/main" id="{76566CA6-18DA-4CFC-A322-2BA7239230C0}"/>
              </a:ext>
            </a:extLst>
          </p:cNvPr>
          <p:cNvSpPr/>
          <p:nvPr/>
        </p:nvSpPr>
        <p:spPr>
          <a:xfrm>
            <a:off x="2720576" y="4532669"/>
            <a:ext cx="4064272" cy="9144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CredenciamentoChamamentoPublico </a:t>
            </a:r>
            <a:r>
              <a:rPr lang="pt-BR" dirty="0">
                <a:solidFill>
                  <a:srgbClr val="FFFF00"/>
                </a:solidFill>
              </a:rPr>
              <a:t>(Fase 9)</a:t>
            </a:r>
          </a:p>
        </p:txBody>
      </p:sp>
      <p:sp>
        <p:nvSpPr>
          <p:cNvPr id="13" name="Texto Explicativo Retangular 41">
            <a:extLst>
              <a:ext uri="{FF2B5EF4-FFF2-40B4-BE49-F238E27FC236}">
                <a16:creationId xmlns:a16="http://schemas.microsoft.com/office/drawing/2014/main" id="{FE961DBE-04CA-454B-B867-28E01DE12D31}"/>
              </a:ext>
            </a:extLst>
          </p:cNvPr>
          <p:cNvSpPr/>
          <p:nvPr/>
        </p:nvSpPr>
        <p:spPr>
          <a:xfrm>
            <a:off x="2720075" y="5651009"/>
            <a:ext cx="2410293" cy="531813"/>
          </a:xfrm>
          <a:prstGeom prst="wedgeRectCallout">
            <a:avLst>
              <a:gd name="adj1" fmla="val -23056"/>
              <a:gd name="adj2" fmla="val -80637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u="sng" dirty="0">
                <a:solidFill>
                  <a:schemeClr val="tx1"/>
                </a:solidFill>
              </a:rPr>
              <a:t>Publicação do Edital</a:t>
            </a:r>
            <a:r>
              <a:rPr lang="pt-BR" sz="1200" dirty="0">
                <a:solidFill>
                  <a:schemeClr val="tx1"/>
                </a:solidFill>
              </a:rPr>
              <a:t> e Publicação dos resultados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EE1974B9-51E7-40D7-A42B-91E0DD1659DF}"/>
              </a:ext>
            </a:extLst>
          </p:cNvPr>
          <p:cNvSpPr txBox="1"/>
          <p:nvPr/>
        </p:nvSpPr>
        <p:spPr>
          <a:xfrm>
            <a:off x="461678" y="261540"/>
            <a:ext cx="53041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5598"/>
                </a:solidFill>
              </a:rPr>
              <a:t>Fluxos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solidFill>
                  <a:srgbClr val="005598"/>
                </a:solidFill>
              </a:rPr>
              <a:t>por fases do CidadES Contratação</a:t>
            </a:r>
          </a:p>
        </p:txBody>
      </p:sp>
      <p:cxnSp>
        <p:nvCxnSpPr>
          <p:cNvPr id="20" name="Conector Angulado 30">
            <a:extLst>
              <a:ext uri="{FF2B5EF4-FFF2-40B4-BE49-F238E27FC236}">
                <a16:creationId xmlns:a16="http://schemas.microsoft.com/office/drawing/2014/main" id="{0DD109C8-F7DC-6DBF-161C-DE9FA301A7A1}"/>
              </a:ext>
            </a:extLst>
          </p:cNvPr>
          <p:cNvCxnSpPr>
            <a:cxnSpLocks/>
            <a:stCxn id="12" idx="3"/>
            <a:endCxn id="4" idx="2"/>
          </p:cNvCxnSpPr>
          <p:nvPr/>
        </p:nvCxnSpPr>
        <p:spPr>
          <a:xfrm flipV="1">
            <a:off x="6784848" y="4235911"/>
            <a:ext cx="1736852" cy="753961"/>
          </a:xfrm>
          <a:prstGeom prst="bentConnector2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45F0D95C-1EEB-6387-3ABD-C1DA613DF736}"/>
              </a:ext>
            </a:extLst>
          </p:cNvPr>
          <p:cNvSpPr txBox="1"/>
          <p:nvPr/>
        </p:nvSpPr>
        <p:spPr>
          <a:xfrm>
            <a:off x="192182" y="1940119"/>
            <a:ext cx="2434406" cy="300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000" b="1" dirty="0">
                <a:solidFill>
                  <a:schemeClr val="tx1"/>
                </a:solidFill>
              </a:rPr>
              <a:t>Natureza 16 – Adesão a ARP</a:t>
            </a:r>
            <a:endParaRPr lang="pt-BR" sz="1000" b="1" dirty="0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F59D1703-2BD5-48EB-C6FA-2A4143B8020F}"/>
              </a:ext>
            </a:extLst>
          </p:cNvPr>
          <p:cNvSpPr txBox="1"/>
          <p:nvPr/>
        </p:nvSpPr>
        <p:spPr>
          <a:xfrm>
            <a:off x="192182" y="3797816"/>
            <a:ext cx="2688178" cy="531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000" b="1" dirty="0">
                <a:solidFill>
                  <a:schemeClr val="tx1"/>
                </a:solidFill>
              </a:rPr>
              <a:t>Naturezas 17 – Credenciamento e  </a:t>
            </a:r>
          </a:p>
          <a:p>
            <a:pPr>
              <a:lnSpc>
                <a:spcPct val="150000"/>
              </a:lnSpc>
            </a:pPr>
            <a:r>
              <a:rPr lang="pt-BR" sz="1000" b="1" dirty="0">
                <a:solidFill>
                  <a:schemeClr val="tx1"/>
                </a:solidFill>
              </a:rPr>
              <a:t>18 -Chamamento público</a:t>
            </a:r>
            <a:endParaRPr lang="pt-BR" sz="1000" b="1" dirty="0"/>
          </a:p>
        </p:txBody>
      </p:sp>
    </p:spTree>
    <p:extLst>
      <p:ext uri="{BB962C8B-B14F-4D97-AF65-F5344CB8AC3E}">
        <p14:creationId xmlns:p14="http://schemas.microsoft.com/office/powerpoint/2010/main" val="270515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416F0-B2D0-BD32-03CC-9A8DB9F3C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Explicativo em Seta para a Direita 3">
            <a:extLst>
              <a:ext uri="{FF2B5EF4-FFF2-40B4-BE49-F238E27FC236}">
                <a16:creationId xmlns:a16="http://schemas.microsoft.com/office/drawing/2014/main" id="{D7F8C64C-FA29-F3E1-A556-7CA1262B84EE}"/>
              </a:ext>
            </a:extLst>
          </p:cNvPr>
          <p:cNvSpPr/>
          <p:nvPr/>
        </p:nvSpPr>
        <p:spPr>
          <a:xfrm>
            <a:off x="285671" y="2363103"/>
            <a:ext cx="2434406" cy="1004553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bg1">
                    <a:lumMod val="95000"/>
                  </a:schemeClr>
                </a:solidFill>
              </a:rPr>
              <a:t>ObraParalisada</a:t>
            </a:r>
            <a:r>
              <a:rPr lang="pt-BR" sz="1600" dirty="0">
                <a:solidFill>
                  <a:schemeClr val="bg1">
                    <a:lumMod val="95000"/>
                  </a:schemeClr>
                </a:solidFill>
              </a:rPr>
              <a:t> Interrompida</a:t>
            </a:r>
            <a:endParaRPr lang="pt-BR" sz="160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tângulo Arredondado 4">
            <a:extLst>
              <a:ext uri="{FF2B5EF4-FFF2-40B4-BE49-F238E27FC236}">
                <a16:creationId xmlns:a16="http://schemas.microsoft.com/office/drawing/2014/main" id="{796BEEBE-8BD3-1B23-AD65-B01C8E8353E9}"/>
              </a:ext>
            </a:extLst>
          </p:cNvPr>
          <p:cNvSpPr/>
          <p:nvPr/>
        </p:nvSpPr>
        <p:spPr>
          <a:xfrm>
            <a:off x="2720577" y="2408176"/>
            <a:ext cx="2856728" cy="9144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>
                <a:solidFill>
                  <a:schemeClr val="bg1">
                    <a:lumMod val="95000"/>
                  </a:schemeClr>
                </a:solidFill>
              </a:rPr>
              <a:t>ObraParalisada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 Interrompida</a:t>
            </a:r>
            <a:endParaRPr lang="pt-BR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pt-BR" dirty="0">
                <a:solidFill>
                  <a:srgbClr val="FFFF00"/>
                </a:solidFill>
              </a:rPr>
              <a:t>(Fase 14)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D92BFF5C-35C9-CF76-BDF1-2062AA69A600}"/>
              </a:ext>
            </a:extLst>
          </p:cNvPr>
          <p:cNvSpPr txBox="1"/>
          <p:nvPr/>
        </p:nvSpPr>
        <p:spPr>
          <a:xfrm>
            <a:off x="461678" y="261540"/>
            <a:ext cx="53041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5598"/>
                </a:solidFill>
              </a:rPr>
              <a:t>Fluxos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solidFill>
                  <a:srgbClr val="005598"/>
                </a:solidFill>
              </a:rPr>
              <a:t>por fases do CidadES Contratação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9CF67394-C2A9-36E7-ED7F-0C74CFE17B1F}"/>
              </a:ext>
            </a:extLst>
          </p:cNvPr>
          <p:cNvSpPr txBox="1"/>
          <p:nvPr/>
        </p:nvSpPr>
        <p:spPr>
          <a:xfrm>
            <a:off x="192182" y="1727985"/>
            <a:ext cx="2434406" cy="531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000" b="1" dirty="0">
                <a:solidFill>
                  <a:schemeClr val="tx1"/>
                </a:solidFill>
              </a:rPr>
              <a:t>Natureza 21- Obras paralisadas </a:t>
            </a:r>
          </a:p>
          <a:p>
            <a:pPr>
              <a:lnSpc>
                <a:spcPct val="150000"/>
              </a:lnSpc>
            </a:pPr>
            <a:r>
              <a:rPr lang="pt-BR" sz="1000" b="1" dirty="0">
                <a:solidFill>
                  <a:schemeClr val="tx1"/>
                </a:solidFill>
              </a:rPr>
              <a:t>ou interrompidas</a:t>
            </a:r>
            <a:endParaRPr lang="pt-BR" sz="1000" b="1" dirty="0"/>
          </a:p>
        </p:txBody>
      </p:sp>
      <p:sp>
        <p:nvSpPr>
          <p:cNvPr id="14" name="Texto Explicativo Retangular 7">
            <a:extLst>
              <a:ext uri="{FF2B5EF4-FFF2-40B4-BE49-F238E27FC236}">
                <a16:creationId xmlns:a16="http://schemas.microsoft.com/office/drawing/2014/main" id="{5CEE6FF2-25FA-2B60-3324-11A6C504BE1E}"/>
              </a:ext>
            </a:extLst>
          </p:cNvPr>
          <p:cNvSpPr/>
          <p:nvPr/>
        </p:nvSpPr>
        <p:spPr>
          <a:xfrm>
            <a:off x="2720077" y="3646659"/>
            <a:ext cx="5215128" cy="992891"/>
          </a:xfrm>
          <a:prstGeom prst="wedgeRectCallout">
            <a:avLst>
              <a:gd name="adj1" fmla="val 27500"/>
              <a:gd name="adj2" fmla="val -49078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As obras paralisadas ou interrompidas, anteriores a março/2022, devem ser cadastradas com natureza de contratação 21 – Obras paralisadas ou interrompidas, com envio da estrutura </a:t>
            </a:r>
            <a:r>
              <a:rPr lang="pt-BR" sz="1200" dirty="0" err="1">
                <a:solidFill>
                  <a:schemeClr val="tx1"/>
                </a:solidFill>
              </a:rPr>
              <a:t>ObraParalisadaInterrompida</a:t>
            </a:r>
            <a:r>
              <a:rPr lang="pt-BR" sz="1200" dirty="0">
                <a:solidFill>
                  <a:schemeClr val="tx1"/>
                </a:solidFill>
              </a:rPr>
              <a:t> uma única vez para cada obra cadastrada.</a:t>
            </a:r>
          </a:p>
        </p:txBody>
      </p:sp>
    </p:spTree>
    <p:extLst>
      <p:ext uri="{BB962C8B-B14F-4D97-AF65-F5344CB8AC3E}">
        <p14:creationId xmlns:p14="http://schemas.microsoft.com/office/powerpoint/2010/main" val="303863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4">
            <a:extLst>
              <a:ext uri="{FF2B5EF4-FFF2-40B4-BE49-F238E27FC236}">
                <a16:creationId xmlns:a16="http://schemas.microsoft.com/office/drawing/2014/main" id="{FDABE4B2-1FD7-47D7-9E20-AAE2A1C90F7F}"/>
              </a:ext>
            </a:extLst>
          </p:cNvPr>
          <p:cNvSpPr/>
          <p:nvPr/>
        </p:nvSpPr>
        <p:spPr>
          <a:xfrm>
            <a:off x="2798727" y="1890785"/>
            <a:ext cx="2690385" cy="6568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Sancao </a:t>
            </a:r>
            <a:r>
              <a:rPr lang="pt-BR" dirty="0">
                <a:solidFill>
                  <a:srgbClr val="FFFF00"/>
                </a:solidFill>
              </a:rPr>
              <a:t>(Fase 10)</a:t>
            </a:r>
          </a:p>
        </p:txBody>
      </p:sp>
      <p:sp>
        <p:nvSpPr>
          <p:cNvPr id="3" name="Retângulo Arredondado 9">
            <a:extLst>
              <a:ext uri="{FF2B5EF4-FFF2-40B4-BE49-F238E27FC236}">
                <a16:creationId xmlns:a16="http://schemas.microsoft.com/office/drawing/2014/main" id="{327B794B-3EF3-44BD-8A70-149072BEF001}"/>
              </a:ext>
            </a:extLst>
          </p:cNvPr>
          <p:cNvSpPr/>
          <p:nvPr/>
        </p:nvSpPr>
        <p:spPr>
          <a:xfrm>
            <a:off x="2798727" y="4781051"/>
            <a:ext cx="2720390" cy="6568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Ocorrencias </a:t>
            </a:r>
            <a:r>
              <a:rPr lang="pt-BR" dirty="0">
                <a:solidFill>
                  <a:srgbClr val="FFFF00"/>
                </a:solidFill>
              </a:rPr>
              <a:t>(Fase 12)</a:t>
            </a:r>
          </a:p>
        </p:txBody>
      </p:sp>
      <p:sp>
        <p:nvSpPr>
          <p:cNvPr id="4" name="Texto Explicativo Retangular 11">
            <a:extLst>
              <a:ext uri="{FF2B5EF4-FFF2-40B4-BE49-F238E27FC236}">
                <a16:creationId xmlns:a16="http://schemas.microsoft.com/office/drawing/2014/main" id="{ABED3221-4525-46EC-8A11-FAC3C8EE6247}"/>
              </a:ext>
            </a:extLst>
          </p:cNvPr>
          <p:cNvSpPr/>
          <p:nvPr/>
        </p:nvSpPr>
        <p:spPr>
          <a:xfrm>
            <a:off x="2798727" y="971144"/>
            <a:ext cx="1159098" cy="656823"/>
          </a:xfrm>
          <a:prstGeom prst="wedgeRectCallout">
            <a:avLst>
              <a:gd name="adj1" fmla="val -17500"/>
              <a:gd name="adj2" fmla="val 8602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Aplicação da sanção</a:t>
            </a:r>
          </a:p>
        </p:txBody>
      </p:sp>
      <p:sp>
        <p:nvSpPr>
          <p:cNvPr id="5" name="Texto Explicativo Retangular 18">
            <a:extLst>
              <a:ext uri="{FF2B5EF4-FFF2-40B4-BE49-F238E27FC236}">
                <a16:creationId xmlns:a16="http://schemas.microsoft.com/office/drawing/2014/main" id="{13A1A08E-6A81-4930-89A7-6C44B53D3C5F}"/>
              </a:ext>
            </a:extLst>
          </p:cNvPr>
          <p:cNvSpPr/>
          <p:nvPr/>
        </p:nvSpPr>
        <p:spPr>
          <a:xfrm>
            <a:off x="2798727" y="5653097"/>
            <a:ext cx="3156803" cy="656823"/>
          </a:xfrm>
          <a:prstGeom prst="wedgeRectCallout">
            <a:avLst>
              <a:gd name="adj1" fmla="val -23056"/>
              <a:gd name="adj2" fmla="val -8063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Ocorrência do fato, obrigatória para algumas situações de lote ou de instrumento contratual</a:t>
            </a:r>
          </a:p>
        </p:txBody>
      </p:sp>
      <p:sp>
        <p:nvSpPr>
          <p:cNvPr id="6" name="Retângulo Arredondado 40">
            <a:extLst>
              <a:ext uri="{FF2B5EF4-FFF2-40B4-BE49-F238E27FC236}">
                <a16:creationId xmlns:a16="http://schemas.microsoft.com/office/drawing/2014/main" id="{5014D307-A48A-4AF1-BC47-B974F8471059}"/>
              </a:ext>
            </a:extLst>
          </p:cNvPr>
          <p:cNvSpPr/>
          <p:nvPr/>
        </p:nvSpPr>
        <p:spPr>
          <a:xfrm>
            <a:off x="2798727" y="2960227"/>
            <a:ext cx="3809497" cy="6568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SituacaoContratacao </a:t>
            </a:r>
            <a:r>
              <a:rPr lang="pt-BR" dirty="0">
                <a:solidFill>
                  <a:srgbClr val="FFFF00"/>
                </a:solidFill>
              </a:rPr>
              <a:t>(Fase 11)</a:t>
            </a:r>
          </a:p>
        </p:txBody>
      </p:sp>
      <p:sp>
        <p:nvSpPr>
          <p:cNvPr id="7" name="Texto Explicativo Retangular 41">
            <a:extLst>
              <a:ext uri="{FF2B5EF4-FFF2-40B4-BE49-F238E27FC236}">
                <a16:creationId xmlns:a16="http://schemas.microsoft.com/office/drawing/2014/main" id="{0D842CE4-F1EB-4455-BF89-7A6B40E1E7C3}"/>
              </a:ext>
            </a:extLst>
          </p:cNvPr>
          <p:cNvSpPr/>
          <p:nvPr/>
        </p:nvSpPr>
        <p:spPr>
          <a:xfrm>
            <a:off x="2798727" y="3805345"/>
            <a:ext cx="2410293" cy="553152"/>
          </a:xfrm>
          <a:prstGeom prst="wedgeRectCallout">
            <a:avLst>
              <a:gd name="adj1" fmla="val -23056"/>
              <a:gd name="adj2" fmla="val -8063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Em todas as  remessas</a:t>
            </a:r>
          </a:p>
        </p:txBody>
      </p:sp>
      <p:sp>
        <p:nvSpPr>
          <p:cNvPr id="8" name="Texto Explicativo em Seta para a Direita 19">
            <a:extLst>
              <a:ext uri="{FF2B5EF4-FFF2-40B4-BE49-F238E27FC236}">
                <a16:creationId xmlns:a16="http://schemas.microsoft.com/office/drawing/2014/main" id="{E429887D-D4ED-4932-88AD-F298E6514122}"/>
              </a:ext>
            </a:extLst>
          </p:cNvPr>
          <p:cNvSpPr/>
          <p:nvPr/>
        </p:nvSpPr>
        <p:spPr>
          <a:xfrm>
            <a:off x="250945" y="1748868"/>
            <a:ext cx="2410293" cy="39624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n w="0"/>
                <a:solidFill>
                  <a:schemeClr val="bg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 todas as  Contratações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8C90DBF-3177-023C-801F-725783803529}"/>
              </a:ext>
            </a:extLst>
          </p:cNvPr>
          <p:cNvSpPr txBox="1"/>
          <p:nvPr/>
        </p:nvSpPr>
        <p:spPr>
          <a:xfrm>
            <a:off x="457200" y="177370"/>
            <a:ext cx="98052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5598"/>
                </a:solidFill>
              </a:rPr>
              <a:t>Fluxos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solidFill>
                  <a:srgbClr val="005598"/>
                </a:solidFill>
              </a:rPr>
              <a:t>por fases do CidadES Contratação</a:t>
            </a:r>
          </a:p>
        </p:txBody>
      </p:sp>
    </p:spTree>
    <p:extLst>
      <p:ext uri="{BB962C8B-B14F-4D97-AF65-F5344CB8AC3E}">
        <p14:creationId xmlns:p14="http://schemas.microsoft.com/office/powerpoint/2010/main" val="3484396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1"/>
          <p:cNvSpPr/>
          <p:nvPr/>
        </p:nvSpPr>
        <p:spPr>
          <a:xfrm>
            <a:off x="2569541" y="287410"/>
            <a:ext cx="7151427" cy="9414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solidFill>
                  <a:schemeClr val="bg1"/>
                </a:solidFill>
              </a:rPr>
              <a:t>SituacaoContratacao </a:t>
            </a:r>
            <a:r>
              <a:rPr lang="pt-BR" sz="2400" dirty="0">
                <a:solidFill>
                  <a:srgbClr val="FFFF00"/>
                </a:solidFill>
              </a:rPr>
              <a:t>(Fase 11)</a:t>
            </a:r>
          </a:p>
        </p:txBody>
      </p:sp>
      <p:sp>
        <p:nvSpPr>
          <p:cNvPr id="3" name="Retângulo Arredondado 2"/>
          <p:cNvSpPr/>
          <p:nvPr/>
        </p:nvSpPr>
        <p:spPr>
          <a:xfrm>
            <a:off x="320974" y="1810140"/>
            <a:ext cx="3415004" cy="727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Situação Lote</a:t>
            </a:r>
          </a:p>
        </p:txBody>
      </p:sp>
      <p:sp>
        <p:nvSpPr>
          <p:cNvPr id="4" name="Texto Explicativo em Seta para a Direita 3"/>
          <p:cNvSpPr/>
          <p:nvPr/>
        </p:nvSpPr>
        <p:spPr>
          <a:xfrm>
            <a:off x="329184" y="2912990"/>
            <a:ext cx="3869396" cy="1733655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5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EditalLicitacao</a:t>
            </a:r>
            <a:r>
              <a:rPr lang="pt-BR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ou Credenciamento/Chamamento Publico </a:t>
            </a:r>
          </a:p>
          <a:p>
            <a:pPr algn="ctr"/>
            <a:r>
              <a:rPr lang="pt-BR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(envio do Edital)</a:t>
            </a:r>
          </a:p>
        </p:txBody>
      </p:sp>
      <p:sp>
        <p:nvSpPr>
          <p:cNvPr id="5" name="Retângulo Arredondado 4"/>
          <p:cNvSpPr/>
          <p:nvPr/>
        </p:nvSpPr>
        <p:spPr>
          <a:xfrm>
            <a:off x="4198581" y="2912990"/>
            <a:ext cx="5802527" cy="20135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t-BR" sz="2000" dirty="0"/>
              <a:t>Lotes do Edital terão todos a mesma situação:</a:t>
            </a:r>
          </a:p>
          <a:p>
            <a:pPr marL="285750" indent="-285750">
              <a:buFontTx/>
              <a:buChar char="-"/>
            </a:pP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EDP - Edital Publicado</a:t>
            </a:r>
          </a:p>
          <a:p>
            <a:pPr marL="285750" indent="-285750">
              <a:buFontTx/>
              <a:buChar char="-"/>
            </a:pP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EDR - Edital Revogado </a:t>
            </a:r>
            <a:r>
              <a:rPr lang="pt-BR" sz="2000" dirty="0"/>
              <a:t>(*)</a:t>
            </a:r>
          </a:p>
          <a:p>
            <a:pPr marL="285750" indent="-285750">
              <a:buFontTx/>
              <a:buChar char="-"/>
            </a:pP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EDA - Edital Anulado </a:t>
            </a:r>
            <a:r>
              <a:rPr lang="pt-BR" sz="2000" dirty="0"/>
              <a:t>(*)</a:t>
            </a:r>
          </a:p>
          <a:p>
            <a:pPr marL="285750" indent="-285750">
              <a:buFontTx/>
              <a:buChar char="-"/>
            </a:pP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EDS - Edital Suspenso </a:t>
            </a:r>
          </a:p>
        </p:txBody>
      </p:sp>
      <p:sp>
        <p:nvSpPr>
          <p:cNvPr id="8" name="Texto Explicativo Retangular 7"/>
          <p:cNvSpPr/>
          <p:nvPr/>
        </p:nvSpPr>
        <p:spPr>
          <a:xfrm>
            <a:off x="4198580" y="5186314"/>
            <a:ext cx="5318449" cy="793862"/>
          </a:xfrm>
          <a:prstGeom prst="wedgeRectCallout">
            <a:avLst>
              <a:gd name="adj1" fmla="val -23056"/>
              <a:gd name="adj2" fmla="val -8063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(*) Situações finais, que não serão mais informadas nas remessas seguintes. As situações EDR, EDA e EDS requerem que seja enviada a Fase 12 - Ocorrencias</a:t>
            </a:r>
          </a:p>
        </p:txBody>
      </p:sp>
    </p:spTree>
    <p:extLst>
      <p:ext uri="{BB962C8B-B14F-4D97-AF65-F5344CB8AC3E}">
        <p14:creationId xmlns:p14="http://schemas.microsoft.com/office/powerpoint/2010/main" val="220816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1"/>
          <p:cNvSpPr/>
          <p:nvPr/>
        </p:nvSpPr>
        <p:spPr>
          <a:xfrm>
            <a:off x="2402006" y="327546"/>
            <a:ext cx="7151427" cy="9414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solidFill>
                  <a:schemeClr val="bg1"/>
                </a:solidFill>
              </a:rPr>
              <a:t>SituacaoContratacao</a:t>
            </a:r>
            <a:r>
              <a:rPr lang="pt-BR" sz="2400" dirty="0"/>
              <a:t> </a:t>
            </a:r>
            <a:r>
              <a:rPr lang="pt-BR" sz="2400" dirty="0">
                <a:solidFill>
                  <a:srgbClr val="FFFF00"/>
                </a:solidFill>
              </a:rPr>
              <a:t>(Fase 11)</a:t>
            </a:r>
          </a:p>
        </p:txBody>
      </p:sp>
      <p:sp>
        <p:nvSpPr>
          <p:cNvPr id="3" name="Retângulo Arredondado 2"/>
          <p:cNvSpPr/>
          <p:nvPr/>
        </p:nvSpPr>
        <p:spPr>
          <a:xfrm>
            <a:off x="284398" y="1743823"/>
            <a:ext cx="3103832" cy="727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Situação Lote</a:t>
            </a:r>
          </a:p>
        </p:txBody>
      </p:sp>
      <p:sp>
        <p:nvSpPr>
          <p:cNvPr id="4" name="Texto Explicativo em Seta para a Direita 3"/>
          <p:cNvSpPr/>
          <p:nvPr/>
        </p:nvSpPr>
        <p:spPr>
          <a:xfrm>
            <a:off x="503852" y="2935573"/>
            <a:ext cx="2817845" cy="1733655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Licitacao</a:t>
            </a:r>
          </a:p>
        </p:txBody>
      </p:sp>
      <p:sp>
        <p:nvSpPr>
          <p:cNvPr id="5" name="Retângulo Arredondado 4"/>
          <p:cNvSpPr/>
          <p:nvPr/>
        </p:nvSpPr>
        <p:spPr>
          <a:xfrm>
            <a:off x="3388230" y="2208276"/>
            <a:ext cx="6069371" cy="33473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t-BR" sz="1600" dirty="0"/>
              <a:t>Lotes poderão ter situações distintas: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LHM – Lote Homologado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LDS – Lote Deserto </a:t>
            </a:r>
            <a:r>
              <a:rPr lang="pt-BR" sz="1600" dirty="0"/>
              <a:t>(*)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LFR – Lote Fracassado </a:t>
            </a:r>
            <a:r>
              <a:rPr lang="pt-BR" sz="1600" dirty="0"/>
              <a:t>(*)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LRV- Lote Revogado </a:t>
            </a:r>
            <a:r>
              <a:rPr lang="pt-BR" sz="1600" dirty="0"/>
              <a:t>(*)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 – Lote Anulado </a:t>
            </a:r>
            <a:r>
              <a:rPr lang="pt-BR" sz="1600" dirty="0"/>
              <a:t>(*)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LSP – Lote Suspenso 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LLA – Lote com Licitação em Andamento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LDC – Lote com Desistência da Contratação (*)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LAP – Lote de Alienação de Patrimônio Concluído (*)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LCT – Lote pronto para formalização do Instrumento Contratual (*)</a:t>
            </a:r>
          </a:p>
        </p:txBody>
      </p:sp>
      <p:sp>
        <p:nvSpPr>
          <p:cNvPr id="8" name="Texto Explicativo Retangular 7"/>
          <p:cNvSpPr/>
          <p:nvPr/>
        </p:nvSpPr>
        <p:spPr>
          <a:xfrm>
            <a:off x="3363671" y="5742380"/>
            <a:ext cx="5464657" cy="770483"/>
          </a:xfrm>
          <a:prstGeom prst="wedgeRectCallout">
            <a:avLst>
              <a:gd name="adj1" fmla="val -22578"/>
              <a:gd name="adj2" fmla="val -71296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(*) Situações finais, que não serão mais informadas nas remessas seguintes. As situações LRV, LAN e LSP requerem que seja enviada a Fase 12 - Ocorrencias</a:t>
            </a:r>
          </a:p>
        </p:txBody>
      </p:sp>
    </p:spTree>
    <p:extLst>
      <p:ext uri="{BB962C8B-B14F-4D97-AF65-F5344CB8AC3E}">
        <p14:creationId xmlns:p14="http://schemas.microsoft.com/office/powerpoint/2010/main" val="4054200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1"/>
          <p:cNvSpPr/>
          <p:nvPr/>
        </p:nvSpPr>
        <p:spPr>
          <a:xfrm>
            <a:off x="2402006" y="327546"/>
            <a:ext cx="7151427" cy="9414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solidFill>
                  <a:schemeClr val="bg1"/>
                </a:solidFill>
              </a:rPr>
              <a:t>SituacaoContratacao</a:t>
            </a:r>
            <a:r>
              <a:rPr lang="pt-BR" sz="2400" dirty="0"/>
              <a:t> </a:t>
            </a:r>
            <a:r>
              <a:rPr lang="pt-BR" sz="2400" dirty="0">
                <a:solidFill>
                  <a:srgbClr val="FFFF00"/>
                </a:solidFill>
              </a:rPr>
              <a:t>(Fase 11)</a:t>
            </a:r>
          </a:p>
        </p:txBody>
      </p:sp>
      <p:sp>
        <p:nvSpPr>
          <p:cNvPr id="3" name="Retângulo Arredondado 2"/>
          <p:cNvSpPr/>
          <p:nvPr/>
        </p:nvSpPr>
        <p:spPr>
          <a:xfrm>
            <a:off x="503854" y="1823579"/>
            <a:ext cx="3415004" cy="727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Situação Lote</a:t>
            </a:r>
          </a:p>
        </p:txBody>
      </p:sp>
      <p:sp>
        <p:nvSpPr>
          <p:cNvPr id="4" name="Texto Explicativo em Seta para a Direita 3"/>
          <p:cNvSpPr/>
          <p:nvPr/>
        </p:nvSpPr>
        <p:spPr>
          <a:xfrm>
            <a:off x="565436" y="2889853"/>
            <a:ext cx="3185470" cy="1733655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ContratacaoDireta</a:t>
            </a:r>
          </a:p>
        </p:txBody>
      </p:sp>
      <p:sp>
        <p:nvSpPr>
          <p:cNvPr id="5" name="Retângulo Arredondado 4"/>
          <p:cNvSpPr/>
          <p:nvPr/>
        </p:nvSpPr>
        <p:spPr>
          <a:xfrm>
            <a:off x="3750906" y="2889853"/>
            <a:ext cx="5926494" cy="2237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t-BR" sz="1600" dirty="0"/>
              <a:t>Lotes poderão ter situações distintas: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LRA – Lote Ratificado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LRV- Lote Revogado </a:t>
            </a:r>
            <a:r>
              <a:rPr lang="pt-BR" sz="1600" dirty="0"/>
              <a:t>(*)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 – Lote Anulado </a:t>
            </a:r>
            <a:r>
              <a:rPr lang="pt-BR" sz="1600" dirty="0"/>
              <a:t>(*)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LSP – Lote Suspenso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LDC – Lote com Desistência da Contratação (*)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LCT – Lote pronto para formalização do Instrumento Contratual (*)</a:t>
            </a:r>
          </a:p>
          <a:p>
            <a:pPr marL="285750" indent="-285750" algn="ctr">
              <a:buFontTx/>
              <a:buChar char="-"/>
            </a:pP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o Explicativo Retangular 7"/>
          <p:cNvSpPr/>
          <p:nvPr/>
        </p:nvSpPr>
        <p:spPr>
          <a:xfrm>
            <a:off x="3750906" y="5368682"/>
            <a:ext cx="5684456" cy="756274"/>
          </a:xfrm>
          <a:prstGeom prst="wedgeRectCallout">
            <a:avLst>
              <a:gd name="adj1" fmla="val -23056"/>
              <a:gd name="adj2" fmla="val -8063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(*) Situações finais, que não serão mais informadas nas remessas seguintes.  As situações LRV, LAN e LSP requerem que seja enviada a Fase 12 - Ocorrencias</a:t>
            </a:r>
          </a:p>
        </p:txBody>
      </p:sp>
    </p:spTree>
    <p:extLst>
      <p:ext uri="{BB962C8B-B14F-4D97-AF65-F5344CB8AC3E}">
        <p14:creationId xmlns:p14="http://schemas.microsoft.com/office/powerpoint/2010/main" val="374979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1"/>
          <p:cNvSpPr/>
          <p:nvPr/>
        </p:nvSpPr>
        <p:spPr>
          <a:xfrm>
            <a:off x="2402006" y="327546"/>
            <a:ext cx="7151427" cy="9414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solidFill>
                  <a:schemeClr val="bg1"/>
                </a:solidFill>
              </a:rPr>
              <a:t>SituacaoContratacao </a:t>
            </a:r>
            <a:r>
              <a:rPr lang="pt-BR" sz="2400" dirty="0">
                <a:solidFill>
                  <a:srgbClr val="FFFF00"/>
                </a:solidFill>
              </a:rPr>
              <a:t>(Fase 11)</a:t>
            </a:r>
          </a:p>
        </p:txBody>
      </p:sp>
      <p:sp>
        <p:nvSpPr>
          <p:cNvPr id="3" name="Retângulo Arredondado 2"/>
          <p:cNvSpPr/>
          <p:nvPr/>
        </p:nvSpPr>
        <p:spPr>
          <a:xfrm>
            <a:off x="503854" y="2081897"/>
            <a:ext cx="3415004" cy="727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Situação Lote</a:t>
            </a:r>
          </a:p>
        </p:txBody>
      </p:sp>
      <p:sp>
        <p:nvSpPr>
          <p:cNvPr id="4" name="Texto Explicativo em Seta para a Direita 3"/>
          <p:cNvSpPr/>
          <p:nvPr/>
        </p:nvSpPr>
        <p:spPr>
          <a:xfrm>
            <a:off x="634365" y="3184747"/>
            <a:ext cx="3113625" cy="1733655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Licitacao e </a:t>
            </a:r>
          </a:p>
          <a:p>
            <a:pPr algn="ctr"/>
            <a:r>
              <a:rPr lang="pt-BR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ContratacaoDireta</a:t>
            </a:r>
          </a:p>
        </p:txBody>
      </p:sp>
      <p:sp>
        <p:nvSpPr>
          <p:cNvPr id="5" name="Retângulo Arredondado 4"/>
          <p:cNvSpPr/>
          <p:nvPr/>
        </p:nvSpPr>
        <p:spPr>
          <a:xfrm>
            <a:off x="3750905" y="3184747"/>
            <a:ext cx="7059969" cy="2237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/>
              <a:t>Lotes terão a situação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LCT – Lote pronto para formalização do Instrumento Contratual </a:t>
            </a:r>
            <a:r>
              <a:rPr lang="pt-BR" sz="2000" dirty="0"/>
              <a:t>quando já houver Instrumento Contratual Publicado ou com previsão de publicação. É uma situação final em que não será mais informada a situação dos lotes, apenas do Instrumento Contratual ao qual pertencem.</a:t>
            </a:r>
          </a:p>
        </p:txBody>
      </p:sp>
    </p:spTree>
    <p:extLst>
      <p:ext uri="{BB962C8B-B14F-4D97-AF65-F5344CB8AC3E}">
        <p14:creationId xmlns:p14="http://schemas.microsoft.com/office/powerpoint/2010/main" val="74526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8977A92AAC7D84B88D2FAFC89EA6C16" ma:contentTypeVersion="6" ma:contentTypeDescription="Crie um novo documento." ma:contentTypeScope="" ma:versionID="c610c4ed4b208d0f020976522f926350">
  <xsd:schema xmlns:xsd="http://www.w3.org/2001/XMLSchema" xmlns:xs="http://www.w3.org/2001/XMLSchema" xmlns:p="http://schemas.microsoft.com/office/2006/metadata/properties" xmlns:ns2="982a484c-f0a4-45e4-89ad-1f0e8eafec0a" xmlns:ns3="8ede08b4-107f-4002-a408-040950bd5c58" targetNamespace="http://schemas.microsoft.com/office/2006/metadata/properties" ma:root="true" ma:fieldsID="b2ec407552b5458906758c0823d908b5" ns2:_="" ns3:_="">
    <xsd:import namespace="982a484c-f0a4-45e4-89ad-1f0e8eafec0a"/>
    <xsd:import namespace="8ede08b4-107f-4002-a408-040950bd5c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2a484c-f0a4-45e4-89ad-1f0e8eafe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de08b4-107f-4002-a408-040950bd5c5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99618D-47C6-4D40-83FF-6BEEA9CFBB8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1D4515D-34F0-45F0-826E-C10D391A5D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D78601-977A-4962-9807-723E4B1B54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2a484c-f0a4-45e4-89ad-1f0e8eafec0a"/>
    <ds:schemaRef ds:uri="8ede08b4-107f-4002-a408-040950bd5c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8613</TotalTime>
  <Words>1027</Words>
  <Application>Microsoft Office PowerPoint</Application>
  <PresentationFormat>Widescreen</PresentationFormat>
  <Paragraphs>149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TCE-ES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Cristina Weber Ambrosio</dc:creator>
  <cp:lastModifiedBy>Cristina Weber Ambrosio</cp:lastModifiedBy>
  <cp:revision>39</cp:revision>
  <dcterms:created xsi:type="dcterms:W3CDTF">2025-03-17T17:29:55Z</dcterms:created>
  <dcterms:modified xsi:type="dcterms:W3CDTF">2026-05-05T20:34:13Z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0x010100B8977A92AAC7D84B88D2FAFC89EA6C16</vt:lpwstr>
  </property>
</Properties>
</file>